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av" ContentType="audio/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99" r:id="rId3"/>
    <p:sldId id="257" r:id="rId4"/>
    <p:sldId id="297" r:id="rId5"/>
    <p:sldId id="285" r:id="rId6"/>
    <p:sldId id="286" r:id="rId7"/>
    <p:sldId id="287" r:id="rId8"/>
    <p:sldId id="288" r:id="rId9"/>
    <p:sldId id="296" r:id="rId10"/>
    <p:sldId id="290" r:id="rId11"/>
    <p:sldId id="261" r:id="rId12"/>
    <p:sldId id="265" r:id="rId13"/>
    <p:sldId id="270" r:id="rId14"/>
    <p:sldId id="272" r:id="rId15"/>
    <p:sldId id="273" r:id="rId16"/>
    <p:sldId id="282" r:id="rId17"/>
    <p:sldId id="283" r:id="rId18"/>
    <p:sldId id="291" r:id="rId19"/>
    <p:sldId id="294" r:id="rId20"/>
    <p:sldId id="295"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5A06"/>
    <a:srgbClr val="7ABC32"/>
    <a:srgbClr val="FF9E1D"/>
    <a:srgbClr val="D68B1C"/>
    <a:srgbClr val="D09622"/>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72" autoAdjust="0"/>
    <p:restoredTop sz="80961" autoAdjust="0"/>
  </p:normalViewPr>
  <p:slideViewPr>
    <p:cSldViewPr>
      <p:cViewPr varScale="1">
        <p:scale>
          <a:sx n="59" d="100"/>
          <a:sy n="59" d="100"/>
        </p:scale>
        <p:origin x="-474" y="-78"/>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942A5D-DB67-4A92-9870-50121251C029}" type="datetimeFigureOut">
              <a:rPr lang="en-US" smtClean="0"/>
              <a:t>10/28/2020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BCBA62F-B6CA-49B5-9FAE-E98FC1B269BB}" type="slidenum">
              <a:rPr lang="en-US" smtClean="0"/>
              <a:t>‹#›</a:t>
            </a:fld>
            <a:endParaRPr lang="en-US"/>
          </a:p>
        </p:txBody>
      </p:sp>
    </p:spTree>
    <p:extLst>
      <p:ext uri="{BB962C8B-B14F-4D97-AF65-F5344CB8AC3E}">
        <p14:creationId xmlns:p14="http://schemas.microsoft.com/office/powerpoint/2010/main" val="2381102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CBA62F-B6CA-49B5-9FAE-E98FC1B269BB}" type="slidenum">
              <a:rPr lang="en-US" smtClean="0"/>
              <a:t>1</a:t>
            </a:fld>
            <a:endParaRPr lang="en-US" dirty="0"/>
          </a:p>
        </p:txBody>
      </p:sp>
    </p:spTree>
    <p:extLst>
      <p:ext uri="{BB962C8B-B14F-4D97-AF65-F5344CB8AC3E}">
        <p14:creationId xmlns:p14="http://schemas.microsoft.com/office/powerpoint/2010/main" val="1139407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CBA62F-B6CA-49B5-9FAE-E98FC1B269BB}" type="slidenum">
              <a:rPr lang="en-US" smtClean="0"/>
              <a:t>20</a:t>
            </a:fld>
            <a:endParaRPr lang="en-US"/>
          </a:p>
        </p:txBody>
      </p:sp>
    </p:spTree>
    <p:extLst>
      <p:ext uri="{BB962C8B-B14F-4D97-AF65-F5344CB8AC3E}">
        <p14:creationId xmlns:p14="http://schemas.microsoft.com/office/powerpoint/2010/main" val="38623447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01670" y="3734410"/>
            <a:ext cx="7329840" cy="1527050"/>
          </a:xfrm>
          <a:effectLst/>
        </p:spPr>
        <p:txBody>
          <a:bodyPr>
            <a:normAutofit/>
          </a:bodyPr>
          <a:lstStyle>
            <a:lvl1pPr algn="l">
              <a:defRPr sz="3600">
                <a:solidFill>
                  <a:schemeClr val="bg1"/>
                </a:solidFill>
              </a:defRPr>
            </a:lvl1pPr>
          </a:lstStyle>
          <a:p>
            <a:r>
              <a:rPr lang="en-US" dirty="0" smtClean="0"/>
              <a:t>Click to edit </a:t>
            </a:r>
            <a:br>
              <a:rPr lang="en-US" dirty="0" smtClean="0"/>
            </a:br>
            <a:r>
              <a:rPr lang="en-US" dirty="0" smtClean="0"/>
              <a:t>Master title style</a:t>
            </a:r>
            <a:endParaRPr lang="en-US" dirty="0"/>
          </a:p>
        </p:txBody>
      </p:sp>
      <p:sp>
        <p:nvSpPr>
          <p:cNvPr id="3" name="Subtitle 2"/>
          <p:cNvSpPr>
            <a:spLocks noGrp="1"/>
          </p:cNvSpPr>
          <p:nvPr>
            <p:ph type="subTitle" idx="1"/>
          </p:nvPr>
        </p:nvSpPr>
        <p:spPr>
          <a:xfrm>
            <a:off x="601670" y="5414165"/>
            <a:ext cx="7329840" cy="458115"/>
          </a:xfrm>
        </p:spPr>
        <p:txBody>
          <a:bodyPr>
            <a:normAutofit/>
          </a:bodyPr>
          <a:lstStyle>
            <a:lvl1pPr marL="0" indent="0" algn="l">
              <a:buNone/>
              <a:defRPr sz="2800">
                <a:solidFill>
                  <a:srgbClr val="7ABC3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10/28/2020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3253875174"/>
      </p:ext>
    </p:extLst>
  </p:cSld>
  <p:clrMapOvr>
    <a:masterClrMapping/>
  </p:clrMapOvr>
  <mc:AlternateContent xmlns:mc="http://schemas.openxmlformats.org/markup-compatibility/2006">
    <mc:Choice xmlns:p14="http://schemas.microsoft.com/office/powerpoint/2010/main" Requires="p14">
      <p:transition p14:dur="10">
        <p14:reveal/>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10/28/2020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mc:AlternateContent xmlns:mc="http://schemas.openxmlformats.org/markup-compatibility/2006">
    <mc:Choice xmlns:p14="http://schemas.microsoft.com/office/powerpoint/2010/main" Requires="p14">
      <p:transition p14:dur="10">
        <p14:reveal/>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10/28/2020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mc:AlternateContent xmlns:mc="http://schemas.openxmlformats.org/markup-compatibility/2006">
    <mc:Choice xmlns:p14="http://schemas.microsoft.com/office/powerpoint/2010/main" Requires="p14">
      <p:transition p14:dur="10">
        <p14:reveal/>
      </p:transition>
    </mc:Choice>
    <mc:Fallback>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074F12-AA26-4AC8-9962-C36BB8F32554}" type="datetimeFigureOut">
              <a:rPr lang="en-US" smtClean="0"/>
              <a:pPr/>
              <a:t>10/28/2020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893609949"/>
      </p:ext>
    </p:extLst>
  </p:cSld>
  <p:clrMapOvr>
    <a:masterClrMapping/>
  </p:clrMapOvr>
  <mc:AlternateContent xmlns:mc="http://schemas.openxmlformats.org/markup-compatibility/2006">
    <mc:Choice xmlns:p14="http://schemas.microsoft.com/office/powerpoint/2010/main" Requires="p14">
      <p:transition p14:dur="10">
        <p14:reveal/>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1443835"/>
            <a:ext cx="8229600" cy="610820"/>
          </a:xfrm>
          <a:solidFill>
            <a:srgbClr val="7ABC32"/>
          </a:solidFill>
        </p:spPr>
        <p:txBody>
          <a:bodyPr>
            <a:normAutofit/>
          </a:bodyPr>
          <a:lstStyle>
            <a:lvl1pPr algn="l">
              <a:defRPr sz="3600">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48965" y="2054655"/>
            <a:ext cx="8229600" cy="3918803"/>
          </a:xfrm>
        </p:spPr>
        <p:txBody>
          <a:bodyPr/>
          <a:lstStyle>
            <a:lvl1pPr>
              <a:defRPr sz="2800">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10/28/2020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mc:AlternateContent xmlns:mc="http://schemas.openxmlformats.org/markup-compatibility/2006">
    <mc:Choice xmlns:p14="http://schemas.microsoft.com/office/powerpoint/2010/main" Requires="p14">
      <p:transition p14:dur="10">
        <p14:reveal/>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76014" y="374901"/>
            <a:ext cx="6558080" cy="610820"/>
          </a:xfrm>
          <a:solidFill>
            <a:srgbClr val="7ABC32"/>
          </a:solidFill>
        </p:spPr>
        <p:txBody>
          <a:bodyPr>
            <a:normAutofit/>
          </a:bodyPr>
          <a:lstStyle>
            <a:lvl1pPr algn="l">
              <a:defRPr sz="3600">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1976015" y="1138425"/>
            <a:ext cx="6558080" cy="4275740"/>
          </a:xfrm>
        </p:spPr>
        <p:txBody>
          <a:bodyPr/>
          <a:lstStyle>
            <a:lvl1pPr>
              <a:defRPr sz="2800">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10/28/2020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mc:AlternateContent xmlns:mc="http://schemas.openxmlformats.org/markup-compatibility/2006">
    <mc:Choice xmlns:p14="http://schemas.microsoft.com/office/powerpoint/2010/main" Requires="p14">
      <p:transition p14:dur="10">
        <p14:reveal/>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10/28/2020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mc:AlternateContent xmlns:mc="http://schemas.openxmlformats.org/markup-compatibility/2006">
    <mc:Choice xmlns:p14="http://schemas.microsoft.com/office/powerpoint/2010/main" Requires="p14">
      <p:transition p14:dur="10">
        <p14:reveal/>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833014"/>
            <a:ext cx="8229600" cy="584623"/>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3074F12-AA26-4AC8-9962-C36BB8F32554}" type="datetimeFigureOut">
              <a:rPr lang="en-US" smtClean="0"/>
              <a:pPr/>
              <a:t>10/28/2020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mc:AlternateContent xmlns:mc="http://schemas.openxmlformats.org/markup-compatibility/2006">
    <mc:Choice xmlns:p14="http://schemas.microsoft.com/office/powerpoint/2010/main" Requires="p14">
      <p:transition p14:dur="10">
        <p14:reveal/>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48965" y="1522475"/>
            <a:ext cx="8229600" cy="532180"/>
          </a:xfrm>
          <a:solidFill>
            <a:srgbClr val="7ABC32"/>
          </a:solidFill>
        </p:spPr>
        <p:txBody>
          <a:bodyPr>
            <a:normAutofit/>
          </a:bodyPr>
          <a:lstStyle>
            <a:lvl1pPr algn="l">
              <a:defRPr sz="3600">
                <a:solidFill>
                  <a:schemeClr val="bg1"/>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48965" y="2054654"/>
            <a:ext cx="4040188" cy="639762"/>
          </a:xfrm>
        </p:spPr>
        <p:txBody>
          <a:bodyPr anchor="b"/>
          <a:lstStyle>
            <a:lvl1pPr marL="0" indent="0">
              <a:buNone/>
              <a:defRPr sz="2400" b="1">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48965" y="2684517"/>
            <a:ext cx="4040188" cy="3035058"/>
          </a:xfrm>
        </p:spPr>
        <p:txBody>
          <a:bodyPr/>
          <a:lstStyle>
            <a:lvl1pPr>
              <a:defRPr sz="2400">
                <a:solidFill>
                  <a:srgbClr val="002060"/>
                </a:solidFill>
              </a:defRPr>
            </a:lvl1pPr>
            <a:lvl2pPr>
              <a:defRPr sz="2000">
                <a:solidFill>
                  <a:srgbClr val="002060"/>
                </a:solidFill>
              </a:defRPr>
            </a:lvl2pPr>
            <a:lvl3pPr>
              <a:defRPr sz="1800">
                <a:solidFill>
                  <a:srgbClr val="002060"/>
                </a:solidFill>
              </a:defRPr>
            </a:lvl3pPr>
            <a:lvl4pPr>
              <a:defRPr sz="1600">
                <a:solidFill>
                  <a:srgbClr val="002060"/>
                </a:solidFill>
              </a:defRPr>
            </a:lvl4pPr>
            <a:lvl5pPr>
              <a:defRPr sz="1600">
                <a:solidFill>
                  <a:srgbClr val="002060"/>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36790" y="2054654"/>
            <a:ext cx="4041775" cy="639762"/>
          </a:xfrm>
        </p:spPr>
        <p:txBody>
          <a:bodyPr anchor="b"/>
          <a:lstStyle>
            <a:lvl1pPr marL="0" indent="0">
              <a:buNone/>
              <a:defRPr sz="2400" b="1">
                <a:solidFill>
                  <a:srgbClr val="002060"/>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36790" y="2684517"/>
            <a:ext cx="4041775" cy="3035058"/>
          </a:xfrm>
        </p:spPr>
        <p:txBody>
          <a:bodyPr/>
          <a:lstStyle>
            <a:lvl1pPr>
              <a:defRPr sz="2400">
                <a:solidFill>
                  <a:srgbClr val="002060"/>
                </a:solidFill>
              </a:defRPr>
            </a:lvl1pPr>
            <a:lvl2pPr>
              <a:defRPr sz="2000">
                <a:solidFill>
                  <a:srgbClr val="002060"/>
                </a:solidFill>
              </a:defRPr>
            </a:lvl2pPr>
            <a:lvl3pPr>
              <a:defRPr sz="1800">
                <a:solidFill>
                  <a:srgbClr val="002060"/>
                </a:solidFill>
              </a:defRPr>
            </a:lvl3pPr>
            <a:lvl4pPr>
              <a:defRPr sz="1600">
                <a:solidFill>
                  <a:srgbClr val="002060"/>
                </a:solidFill>
              </a:defRPr>
            </a:lvl4pPr>
            <a:lvl5pPr>
              <a:defRPr sz="1600">
                <a:solidFill>
                  <a:srgbClr val="002060"/>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10/28/2020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mc:AlternateContent xmlns:mc="http://schemas.openxmlformats.org/markup-compatibility/2006">
    <mc:Choice xmlns:p14="http://schemas.microsoft.com/office/powerpoint/2010/main" Requires="p14">
      <p:transition p14:dur="10">
        <p14:reveal/>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074F12-AA26-4AC8-9962-C36BB8F32554}" type="datetimeFigureOut">
              <a:rPr lang="en-US" smtClean="0"/>
              <a:pPr/>
              <a:t>10/28/2020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mc:AlternateContent xmlns:mc="http://schemas.openxmlformats.org/markup-compatibility/2006">
    <mc:Choice xmlns:p14="http://schemas.microsoft.com/office/powerpoint/2010/main" Requires="p14">
      <p:transition p14:dur="10">
        <p14:reveal/>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10/28/2020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mc:AlternateContent xmlns:mc="http://schemas.openxmlformats.org/markup-compatibility/2006">
    <mc:Choice xmlns:p14="http://schemas.microsoft.com/office/powerpoint/2010/main" Requires="p14">
      <p:transition p14:dur="10">
        <p14:reveal/>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10/28/2020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mc:AlternateContent xmlns:mc="http://schemas.openxmlformats.org/markup-compatibility/2006">
    <mc:Choice xmlns:p14="http://schemas.microsoft.com/office/powerpoint/2010/main" Requires="p14">
      <p:transition p14:dur="10">
        <p14:reveal/>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10/28/2020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mc:Choice xmlns:p14="http://schemas.microsoft.com/office/powerpoint/2010/main" Requires="p14">
      <p:transition p14:dur="10">
        <p14:reveal/>
      </p:transition>
    </mc:Choice>
    <mc:Fallback>
      <p:transition>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wav"/><Relationship Id="rId7" Type="http://schemas.openxmlformats.org/officeDocument/2006/relationships/image" Target="../media/image3.png"/><Relationship Id="rId2" Type="http://schemas.microsoft.com/office/2007/relationships/media" Target="../media/media1.wav"/><Relationship Id="rId1" Type="http://schemas.openxmlformats.org/officeDocument/2006/relationships/tags" Target="../tags/tag1.xml"/><Relationship Id="rId6" Type="http://schemas.openxmlformats.org/officeDocument/2006/relationships/image" Target="../media/image2.jp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wav"/><Relationship Id="rId1" Type="http://schemas.microsoft.com/office/2007/relationships/media" Target="../media/media10.wav"/><Relationship Id="rId5" Type="http://schemas.openxmlformats.org/officeDocument/2006/relationships/image" Target="../media/image3.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audio" Target="../media/media11.wav"/><Relationship Id="rId2" Type="http://schemas.microsoft.com/office/2007/relationships/media" Target="../media/media11.wav"/><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wav"/><Relationship Id="rId1" Type="http://schemas.microsoft.com/office/2007/relationships/media" Target="../media/media12.wav"/><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wav"/><Relationship Id="rId1" Type="http://schemas.microsoft.com/office/2007/relationships/media" Target="../media/media13.wav"/><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wav"/><Relationship Id="rId1" Type="http://schemas.microsoft.com/office/2007/relationships/media" Target="../media/media14.wav"/><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5.wav"/><Relationship Id="rId1" Type="http://schemas.microsoft.com/office/2007/relationships/media" Target="../media/media15.wav"/><Relationship Id="rId5" Type="http://schemas.openxmlformats.org/officeDocument/2006/relationships/image" Target="../media/image3.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wav"/><Relationship Id="rId1" Type="http://schemas.microsoft.com/office/2007/relationships/media" Target="../media/media16.wav"/><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wav"/><Relationship Id="rId1" Type="http://schemas.microsoft.com/office/2007/relationships/media" Target="../media/media17.wav"/><Relationship Id="rId5" Type="http://schemas.openxmlformats.org/officeDocument/2006/relationships/image" Target="../media/image3.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wav"/><Relationship Id="rId1" Type="http://schemas.microsoft.com/office/2007/relationships/media" Target="../media/media18.wav"/><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wav"/><Relationship Id="rId1" Type="http://schemas.microsoft.com/office/2007/relationships/media" Target="../media/media19.wav"/><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audio" Target="../media/media2.wav"/><Relationship Id="rId2" Type="http://schemas.microsoft.com/office/2007/relationships/media" Target="../media/media2.wav"/><Relationship Id="rId1" Type="http://schemas.openxmlformats.org/officeDocument/2006/relationships/tags" Target="../tags/tag2.xml"/><Relationship Id="rId5" Type="http://schemas.openxmlformats.org/officeDocument/2006/relationships/image" Target="../media/image3.png"/><Relationship Id="rId4"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20.wav"/><Relationship Id="rId1" Type="http://schemas.microsoft.com/office/2007/relationships/media" Target="../media/media20.wav"/><Relationship Id="rId6" Type="http://schemas.openxmlformats.org/officeDocument/2006/relationships/image" Target="../media/image3.png"/><Relationship Id="rId5" Type="http://schemas.openxmlformats.org/officeDocument/2006/relationships/image" Target="../media/image9.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audio" Target="../media/media3.wav"/><Relationship Id="rId2" Type="http://schemas.microsoft.com/office/2007/relationships/media" Target="../media/media3.wav"/><Relationship Id="rId1" Type="http://schemas.openxmlformats.org/officeDocument/2006/relationships/tags" Target="../tags/tag3.xml"/><Relationship Id="rId5" Type="http://schemas.openxmlformats.org/officeDocument/2006/relationships/image" Target="../media/image3.png"/><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wav"/><Relationship Id="rId2" Type="http://schemas.microsoft.com/office/2007/relationships/media" Target="../media/media4.wav"/><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av"/><Relationship Id="rId1" Type="http://schemas.microsoft.com/office/2007/relationships/media" Target="../media/media5.wav"/><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av"/><Relationship Id="rId1" Type="http://schemas.microsoft.com/office/2007/relationships/media" Target="../media/media6.wav"/><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wav"/><Relationship Id="rId1" Type="http://schemas.microsoft.com/office/2007/relationships/media" Target="../media/media7.wav"/><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wav"/><Relationship Id="rId1" Type="http://schemas.microsoft.com/office/2007/relationships/media" Target="../media/media8.wav"/><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wav"/><Relationship Id="rId1" Type="http://schemas.microsoft.com/office/2007/relationships/media" Target="../media/media9.wav"/><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07080" y="2512770"/>
            <a:ext cx="7329840" cy="2137871"/>
          </a:xfrm>
        </p:spPr>
        <p:txBody>
          <a:bodyPr>
            <a:noAutofit/>
          </a:bodyPr>
          <a:lstStyle/>
          <a:p>
            <a:r>
              <a:rPr lang="en-US" sz="4000" b="1" dirty="0">
                <a:latin typeface="Arial Rounded MT Bold" pitchFamily="34" charset="0"/>
                <a:cs typeface="Times New Roman" pitchFamily="18" charset="0"/>
              </a:rPr>
              <a:t>Welcome </a:t>
            </a:r>
            <a:r>
              <a:rPr lang="en-US" sz="4000" b="1" dirty="0" smtClean="0">
                <a:latin typeface="Arial Rounded MT Bold" pitchFamily="34" charset="0"/>
                <a:cs typeface="Times New Roman" pitchFamily="18" charset="0"/>
              </a:rPr>
              <a:t>To Presentation  on  Machine Learning for a 5G Future</a:t>
            </a:r>
            <a:endParaRPr lang="en-US" sz="4000" b="1" dirty="0">
              <a:latin typeface="Arial Rounded MT Bold" pitchFamily="34" charset="0"/>
              <a:cs typeface="Times New Roman" pitchFamily="18" charset="0"/>
            </a:endParaRP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8382000" y="6178910"/>
            <a:ext cx="609600" cy="609600"/>
          </a:xfrm>
          <a:prstGeom prst="rect">
            <a:avLst/>
          </a:prstGeom>
        </p:spPr>
      </p:pic>
    </p:spTree>
    <p:custDataLst>
      <p:tags r:id="rId1"/>
    </p:custDataLst>
    <p:extLst>
      <p:ext uri="{BB962C8B-B14F-4D97-AF65-F5344CB8AC3E}">
        <p14:creationId xmlns:p14="http://schemas.microsoft.com/office/powerpoint/2010/main" val="363920370"/>
      </p:ext>
    </p:extLst>
  </p:cSld>
  <p:clrMapOvr>
    <a:masterClrMapping/>
  </p:clrMapOvr>
  <mc:AlternateContent xmlns:mc="http://schemas.openxmlformats.org/markup-compatibility/2006">
    <mc:Choice xmlns:p14="http://schemas.microsoft.com/office/powerpoint/2010/main" Requires="p14">
      <p:transition p14:dur="10" advTm="9365">
        <p14:reveal/>
      </p:transition>
    </mc:Choice>
    <mc:Fallback>
      <p:transition advTm="936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669" y="985720"/>
            <a:ext cx="8076895" cy="763525"/>
          </a:xfrm>
        </p:spPr>
        <p:txBody>
          <a:bodyPr>
            <a:normAutofit/>
          </a:bodyPr>
          <a:lstStyle/>
          <a:p>
            <a:r>
              <a:rPr lang="en-US" dirty="0" smtClean="0"/>
              <a:t>                          Introduction of 5G</a:t>
            </a:r>
            <a:endParaRPr lang="en-US" dirty="0"/>
          </a:p>
        </p:txBody>
      </p:sp>
      <p:sp>
        <p:nvSpPr>
          <p:cNvPr id="3" name="Content Placeholder 2"/>
          <p:cNvSpPr>
            <a:spLocks noGrp="1"/>
          </p:cNvSpPr>
          <p:nvPr>
            <p:ph idx="1"/>
          </p:nvPr>
        </p:nvSpPr>
        <p:spPr>
          <a:xfrm>
            <a:off x="296260" y="1749245"/>
            <a:ext cx="8382305" cy="5108755"/>
          </a:xfrm>
        </p:spPr>
        <p:txBody>
          <a:bodyPr>
            <a:normAutofit/>
          </a:bodyPr>
          <a:lstStyle/>
          <a:p>
            <a:r>
              <a:rPr lang="en-US" sz="2400" dirty="0">
                <a:solidFill>
                  <a:schemeClr val="tx1"/>
                </a:solidFill>
                <a:latin typeface="Times New Roman" pitchFamily="18" charset="0"/>
                <a:cs typeface="Times New Roman" pitchFamily="18" charset="0"/>
              </a:rPr>
              <a:t>5G is the 5th generation of mobile networks, a significant evolution of todays 4G LTE networks.  5G has been designed to meet the very large growth in data and connectivity of today’s modern society, the internet of things with billions of connected devices, and tomorrow’s innovations5G will initially operate in conjunction with existing 4G networks before evolving to fully standalone networks in subsequent releases and coverage expansions</a:t>
            </a:r>
          </a:p>
          <a:p>
            <a:endParaRPr lang="en-US" sz="2400" dirty="0">
              <a:solidFill>
                <a:schemeClr val="tx1"/>
              </a:solidFill>
            </a:endParaRPr>
          </a:p>
        </p:txBody>
      </p:sp>
      <p:pic>
        <p:nvPicPr>
          <p:cNvPr id="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75" y="4803346"/>
            <a:ext cx="7678061" cy="1832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04281395"/>
      </p:ext>
    </p:extLst>
  </p:cSld>
  <p:clrMapOvr>
    <a:masterClrMapping/>
  </p:clrMapOvr>
  <mc:AlternateContent xmlns:mc="http://schemas.openxmlformats.org/markup-compatibility/2006">
    <mc:Choice xmlns:p14="http://schemas.microsoft.com/office/powerpoint/2010/main" Requires="p14">
      <p:transition p14:dur="10" advTm="38630">
        <p14:reveal/>
      </p:transition>
    </mc:Choice>
    <mc:Fallback>
      <p:transition advTm="3863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670" y="374900"/>
            <a:ext cx="7932424" cy="916229"/>
          </a:xfrm>
        </p:spPr>
        <p:txBody>
          <a:bodyPr>
            <a:noAutofit/>
          </a:bodyPr>
          <a:lstStyle/>
          <a:p>
            <a:pPr algn="ctr"/>
            <a:r>
              <a:rPr lang="en-US" b="1" dirty="0" smtClean="0">
                <a:latin typeface="Arial Rounded MT Bold" pitchFamily="34" charset="0"/>
              </a:rPr>
              <a:t>Features of 5G</a:t>
            </a:r>
            <a:endParaRPr lang="en-US" b="1" dirty="0">
              <a:latin typeface="Arial Rounded MT Bold" pitchFamily="34" charset="0"/>
            </a:endParaRPr>
          </a:p>
        </p:txBody>
      </p:sp>
      <p:pic>
        <p:nvPicPr>
          <p:cNvPr id="1027" name="Picture 3"/>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1293017" y="3276295"/>
            <a:ext cx="6557963" cy="2958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1"/>
          <p:cNvSpPr>
            <a:spLocks noChangeArrowheads="1"/>
          </p:cNvSpPr>
          <p:nvPr/>
        </p:nvSpPr>
        <p:spPr bwMode="auto">
          <a:xfrm>
            <a:off x="1524000" y="36353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dirty="0" smtClean="0">
                <a:ln>
                  <a:noFill/>
                </a:ln>
                <a:solidFill>
                  <a:schemeClr val="tx1"/>
                </a:solidFill>
                <a:effectLst/>
                <a:latin typeface="Arial" charset="0"/>
                <a:cs typeface="Arial" charset="0"/>
              </a:rPr>
              <a:t/>
            </a:r>
            <a:br>
              <a:rPr kumimoji="0" lang="en-US" sz="1800" b="0" i="0" u="none" strike="noStrike" cap="none" normalizeH="0" baseline="0" dirty="0" smtClean="0">
                <a:ln>
                  <a:noFill/>
                </a:ln>
                <a:solidFill>
                  <a:schemeClr val="tx1"/>
                </a:solidFill>
                <a:effectLst/>
                <a:latin typeface="Arial" charset="0"/>
                <a:cs typeface="Arial" charset="0"/>
              </a:rPr>
            </a:br>
            <a:endParaRPr kumimoji="0" lang="en-US" sz="1800" b="0" i="0" u="none" strike="noStrike" cap="none" normalizeH="0" baseline="0" dirty="0" smtClean="0">
              <a:ln>
                <a:noFill/>
              </a:ln>
              <a:solidFill>
                <a:schemeClr val="tx1"/>
              </a:solidFill>
              <a:effectLst/>
              <a:latin typeface="Arial" charset="0"/>
              <a:cs typeface="Arial" charset="0"/>
            </a:endParaRPr>
          </a:p>
        </p:txBody>
      </p:sp>
      <p:sp>
        <p:nvSpPr>
          <p:cNvPr id="6" name="Rectangle 5"/>
          <p:cNvSpPr/>
          <p:nvPr/>
        </p:nvSpPr>
        <p:spPr>
          <a:xfrm>
            <a:off x="448965" y="1443835"/>
            <a:ext cx="8398775" cy="1569660"/>
          </a:xfrm>
          <a:prstGeom prst="rect">
            <a:avLst/>
          </a:prstGeom>
        </p:spPr>
        <p:txBody>
          <a:bodyPr wrap="square">
            <a:spAutoFit/>
          </a:bodyPr>
          <a:lstStyle/>
          <a:p>
            <a:r>
              <a:rPr lang="en-US" sz="2400" dirty="0">
                <a:latin typeface="Times New Roman" pitchFamily="18" charset="0"/>
                <a:cs typeface="Times New Roman" pitchFamily="18" charset="0"/>
              </a:rPr>
              <a:t>Emerging 5G networks </a:t>
            </a:r>
            <a:r>
              <a:rPr lang="en-US" sz="2400" dirty="0" smtClean="0">
                <a:latin typeface="Times New Roman" pitchFamily="18" charset="0"/>
                <a:cs typeface="Times New Roman" pitchFamily="18" charset="0"/>
              </a:rPr>
              <a:t>feature  Hyper fast ,cost efficiency, </a:t>
            </a:r>
            <a:r>
              <a:rPr lang="en-US" sz="2400" dirty="0">
                <a:latin typeface="Times New Roman" pitchFamily="18" charset="0"/>
                <a:cs typeface="Times New Roman" pitchFamily="18" charset="0"/>
              </a:rPr>
              <a:t>lower latency, higher </a:t>
            </a:r>
            <a:r>
              <a:rPr lang="en-US" sz="2400" dirty="0" smtClean="0">
                <a:latin typeface="Times New Roman" pitchFamily="18" charset="0"/>
                <a:cs typeface="Times New Roman" pitchFamily="18" charset="0"/>
              </a:rPr>
              <a:t>capacity ,reliability </a:t>
            </a:r>
            <a:r>
              <a:rPr lang="en-US" sz="2400" dirty="0">
                <a:latin typeface="Times New Roman" pitchFamily="18" charset="0"/>
                <a:cs typeface="Times New Roman" pitchFamily="18" charset="0"/>
              </a:rPr>
              <a:t>and </a:t>
            </a:r>
            <a:r>
              <a:rPr lang="en-US" sz="2400" dirty="0" smtClean="0">
                <a:latin typeface="Times New Roman" pitchFamily="18" charset="0"/>
                <a:cs typeface="Times New Roman" pitchFamily="18" charset="0"/>
              </a:rPr>
              <a:t>ultra Dense compared </a:t>
            </a:r>
            <a:r>
              <a:rPr lang="en-US" sz="2400" dirty="0">
                <a:latin typeface="Times New Roman" pitchFamily="18" charset="0"/>
                <a:cs typeface="Times New Roman" pitchFamily="18" charset="0"/>
              </a:rPr>
              <a:t>to 4G. These network improvements will have far-reaching impacts on how people live, work, and play all over the world.</a:t>
            </a:r>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1642320665"/>
      </p:ext>
    </p:extLst>
  </p:cSld>
  <p:clrMapOvr>
    <a:masterClrMapping/>
  </p:clrMapOvr>
  <mc:AlternateContent xmlns:mc="http://schemas.openxmlformats.org/markup-compatibility/2006">
    <mc:Choice xmlns:p14="http://schemas.microsoft.com/office/powerpoint/2010/main" Requires="p14">
      <p:transition p14:dur="10" advTm="35097">
        <p14:reveal/>
      </p:transition>
    </mc:Choice>
    <mc:Fallback>
      <p:transition advTm="3509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1027"/>
                                        </p:tgtEl>
                                        <p:attrNameLst>
                                          <p:attrName>style.visibility</p:attrName>
                                        </p:attrNameLst>
                                      </p:cBhvr>
                                      <p:to>
                                        <p:strVal val="visible"/>
                                      </p:to>
                                    </p:set>
                                    <p:animEffect transition="in" filter="wheel(1)">
                                      <p:cBhvr>
                                        <p:cTn id="11" dur="20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670" y="1443835"/>
            <a:ext cx="8229600" cy="916230"/>
          </a:xfrm>
        </p:spPr>
        <p:txBody>
          <a:bodyPr>
            <a:noAutofit/>
          </a:bodyPr>
          <a:lstStyle/>
          <a:p>
            <a:pPr algn="ctr"/>
            <a:r>
              <a:rPr lang="en-US" b="1" dirty="0" smtClean="0">
                <a:latin typeface="Arial Rounded MT Bold" pitchFamily="34" charset="0"/>
              </a:rPr>
              <a:t>Equipment for 5G</a:t>
            </a:r>
            <a:endParaRPr lang="en-US" b="1" dirty="0">
              <a:latin typeface="Arial Rounded MT Bold" pitchFamily="34" charset="0"/>
            </a:endParaRPr>
          </a:p>
        </p:txBody>
      </p:sp>
      <p:sp>
        <p:nvSpPr>
          <p:cNvPr id="4" name="Content Placeholder 3"/>
          <p:cNvSpPr>
            <a:spLocks noGrp="1"/>
          </p:cNvSpPr>
          <p:nvPr>
            <p:ph idx="1"/>
          </p:nvPr>
        </p:nvSpPr>
        <p:spPr>
          <a:xfrm>
            <a:off x="601670" y="2512770"/>
            <a:ext cx="8229600" cy="3918803"/>
          </a:xfrm>
        </p:spPr>
        <p:txBody>
          <a:bodyPr>
            <a:normAutofit/>
          </a:bodyPr>
          <a:lstStyle/>
          <a:p>
            <a:pPr marL="0" indent="0">
              <a:buNone/>
            </a:pPr>
            <a:r>
              <a:rPr lang="en-US" sz="2400" dirty="0">
                <a:solidFill>
                  <a:schemeClr val="tx1"/>
                </a:solidFill>
                <a:latin typeface="Times New Roman" pitchFamily="18" charset="0"/>
                <a:cs typeface="Times New Roman" pitchFamily="18" charset="0"/>
              </a:rPr>
              <a:t>5G wireless systems need to handle a variety of traffic types, including enhanced </a:t>
            </a:r>
            <a:endParaRPr lang="en-US" sz="2400" dirty="0" smtClean="0">
              <a:solidFill>
                <a:schemeClr val="tx1"/>
              </a:solidFill>
              <a:latin typeface="Times New Roman" pitchFamily="18" charset="0"/>
              <a:cs typeface="Times New Roman" pitchFamily="18" charset="0"/>
            </a:endParaRPr>
          </a:p>
          <a:p>
            <a:pPr>
              <a:buFont typeface="Wingdings" pitchFamily="2" charset="2"/>
              <a:buChar char="§"/>
            </a:pPr>
            <a:r>
              <a:rPr lang="en-US" sz="2400" dirty="0">
                <a:solidFill>
                  <a:schemeClr val="tx1"/>
                </a:solidFill>
                <a:latin typeface="Times New Roman" pitchFamily="18" charset="0"/>
                <a:cs typeface="Times New Roman" pitchFamily="18" charset="0"/>
              </a:rPr>
              <a:t> </a:t>
            </a:r>
            <a:r>
              <a:rPr lang="en-US" sz="2400" dirty="0" smtClean="0">
                <a:solidFill>
                  <a:schemeClr val="tx1"/>
                </a:solidFill>
                <a:latin typeface="Times New Roman" pitchFamily="18" charset="0"/>
                <a:cs typeface="Times New Roman" pitchFamily="18" charset="0"/>
              </a:rPr>
              <a:t>     Mobile</a:t>
            </a:r>
            <a:r>
              <a:rPr lang="en-US" sz="2400" dirty="0">
                <a:solidFill>
                  <a:schemeClr val="tx1"/>
                </a:solidFill>
                <a:latin typeface="Times New Roman" pitchFamily="18" charset="0"/>
                <a:cs typeface="Times New Roman" pitchFamily="18" charset="0"/>
              </a:rPr>
              <a:t> </a:t>
            </a:r>
            <a:r>
              <a:rPr lang="en-US" sz="2400" dirty="0" smtClean="0">
                <a:solidFill>
                  <a:schemeClr val="tx1"/>
                </a:solidFill>
                <a:latin typeface="Times New Roman" pitchFamily="18" charset="0"/>
                <a:cs typeface="Times New Roman" pitchFamily="18" charset="0"/>
              </a:rPr>
              <a:t>broadband.</a:t>
            </a:r>
          </a:p>
          <a:p>
            <a:pPr>
              <a:buFont typeface="Wingdings" pitchFamily="2" charset="2"/>
              <a:buChar char="§"/>
            </a:pPr>
            <a:r>
              <a:rPr lang="en-US" sz="2400" dirty="0" smtClean="0">
                <a:solidFill>
                  <a:schemeClr val="tx1"/>
                </a:solidFill>
                <a:latin typeface="Times New Roman" pitchFamily="18" charset="0"/>
                <a:cs typeface="Times New Roman" pitchFamily="18" charset="0"/>
              </a:rPr>
              <a:t>      </a:t>
            </a:r>
            <a:r>
              <a:rPr lang="en-US" sz="2400" dirty="0">
                <a:solidFill>
                  <a:schemeClr val="tx1"/>
                </a:solidFill>
                <a:latin typeface="Times New Roman" pitchFamily="18" charset="0"/>
                <a:cs typeface="Times New Roman" pitchFamily="18" charset="0"/>
              </a:rPr>
              <a:t>M</a:t>
            </a:r>
            <a:r>
              <a:rPr lang="en-US" sz="2400" dirty="0" smtClean="0">
                <a:solidFill>
                  <a:schemeClr val="tx1"/>
                </a:solidFill>
                <a:latin typeface="Times New Roman" pitchFamily="18" charset="0"/>
                <a:cs typeface="Times New Roman" pitchFamily="18" charset="0"/>
              </a:rPr>
              <a:t>assive </a:t>
            </a:r>
            <a:r>
              <a:rPr lang="en-US" sz="2400" dirty="0">
                <a:solidFill>
                  <a:schemeClr val="tx1"/>
                </a:solidFill>
                <a:latin typeface="Times New Roman" pitchFamily="18" charset="0"/>
                <a:cs typeface="Times New Roman" pitchFamily="18" charset="0"/>
              </a:rPr>
              <a:t>machine </a:t>
            </a:r>
            <a:r>
              <a:rPr lang="en-US" sz="2400" dirty="0" smtClean="0">
                <a:solidFill>
                  <a:schemeClr val="tx1"/>
                </a:solidFill>
                <a:latin typeface="Times New Roman" pitchFamily="18" charset="0"/>
                <a:cs typeface="Times New Roman" pitchFamily="18" charset="0"/>
              </a:rPr>
              <a:t>communication</a:t>
            </a:r>
            <a:r>
              <a:rPr lang="en-US" sz="2400" dirty="0">
                <a:solidFill>
                  <a:schemeClr val="tx1"/>
                </a:solidFill>
                <a:latin typeface="Times New Roman" pitchFamily="18" charset="0"/>
                <a:cs typeface="Times New Roman" pitchFamily="18" charset="0"/>
              </a:rPr>
              <a:t>.</a:t>
            </a:r>
          </a:p>
          <a:p>
            <a:pPr>
              <a:buFont typeface="Wingdings" pitchFamily="2" charset="2"/>
              <a:buChar char="§"/>
            </a:pPr>
            <a:r>
              <a:rPr lang="en-US" sz="2400" dirty="0" smtClean="0">
                <a:solidFill>
                  <a:schemeClr val="tx1"/>
                </a:solidFill>
                <a:latin typeface="Times New Roman" pitchFamily="18" charset="0"/>
                <a:cs typeface="Times New Roman" pitchFamily="18" charset="0"/>
              </a:rPr>
              <a:t>      Low-latency. </a:t>
            </a:r>
          </a:p>
          <a:p>
            <a:pPr>
              <a:buFont typeface="Wingdings" pitchFamily="2" charset="2"/>
              <a:buChar char="§"/>
            </a:pPr>
            <a:r>
              <a:rPr lang="en-US" sz="2400" dirty="0" smtClean="0">
                <a:solidFill>
                  <a:schemeClr val="tx1"/>
                </a:solidFill>
                <a:latin typeface="Times New Roman" pitchFamily="18" charset="0"/>
                <a:cs typeface="Times New Roman" pitchFamily="18" charset="0"/>
              </a:rPr>
              <a:t>      </a:t>
            </a:r>
            <a:r>
              <a:rPr lang="en-US" sz="2400" dirty="0">
                <a:solidFill>
                  <a:schemeClr val="tx1"/>
                </a:solidFill>
                <a:latin typeface="Times New Roman" pitchFamily="18" charset="0"/>
                <a:cs typeface="Times New Roman" pitchFamily="18" charset="0"/>
              </a:rPr>
              <a:t>H</a:t>
            </a:r>
            <a:r>
              <a:rPr lang="en-US" sz="2400" dirty="0" smtClean="0">
                <a:solidFill>
                  <a:schemeClr val="tx1"/>
                </a:solidFill>
                <a:latin typeface="Times New Roman" pitchFamily="18" charset="0"/>
                <a:cs typeface="Times New Roman" pitchFamily="18" charset="0"/>
              </a:rPr>
              <a:t>igh-reliability </a:t>
            </a:r>
            <a:r>
              <a:rPr lang="en-US" sz="2400" dirty="0">
                <a:solidFill>
                  <a:schemeClr val="tx1"/>
                </a:solidFill>
                <a:latin typeface="Times New Roman" pitchFamily="18" charset="0"/>
                <a:cs typeface="Times New Roman" pitchFamily="18" charset="0"/>
              </a:rPr>
              <a:t>applications. </a:t>
            </a:r>
            <a:endParaRPr lang="en-US" sz="2400" dirty="0" smtClean="0">
              <a:solidFill>
                <a:schemeClr val="tx1"/>
              </a:solidFill>
              <a:latin typeface="Times New Roman" pitchFamily="18" charset="0"/>
              <a:cs typeface="Times New Roman" pitchFamily="18" charset="0"/>
            </a:endParaRPr>
          </a:p>
          <a:p>
            <a:pPr marL="0" indent="0">
              <a:buNone/>
            </a:pPr>
            <a:r>
              <a:rPr lang="en-US" sz="2400" dirty="0" smtClean="0">
                <a:solidFill>
                  <a:schemeClr val="tx1"/>
                </a:solidFill>
                <a:latin typeface="Times New Roman" pitchFamily="18" charset="0"/>
                <a:cs typeface="Times New Roman" pitchFamily="18" charset="0"/>
              </a:rPr>
              <a:t> New </a:t>
            </a:r>
            <a:r>
              <a:rPr lang="en-US" sz="2400" dirty="0">
                <a:solidFill>
                  <a:schemeClr val="tx1"/>
                </a:solidFill>
                <a:latin typeface="Times New Roman" pitchFamily="18" charset="0"/>
                <a:cs typeface="Times New Roman" pitchFamily="18" charset="0"/>
              </a:rPr>
              <a:t>types of multiple access schemes, waveforms, numerologies, and slot structure are part of the standard</a:t>
            </a:r>
            <a:r>
              <a:rPr lang="en-US" sz="2000" dirty="0">
                <a:solidFill>
                  <a:schemeClr val="tx1"/>
                </a:solidFill>
                <a:latin typeface="Times New Roman" pitchFamily="18" charset="0"/>
                <a:cs typeface="Times New Roman" pitchFamily="18" charset="0"/>
              </a:rPr>
              <a:t>.</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560150506"/>
      </p:ext>
    </p:extLst>
  </p:cSld>
  <p:clrMapOvr>
    <a:masterClrMapping/>
  </p:clrMapOvr>
  <mc:AlternateContent xmlns:mc="http://schemas.openxmlformats.org/markup-compatibility/2006">
    <mc:Choice xmlns:p14="http://schemas.microsoft.com/office/powerpoint/2010/main" Requires="p14">
      <p:transition p14:dur="10" advTm="28210">
        <p14:reveal/>
      </p:transition>
    </mc:Choice>
    <mc:Fallback>
      <p:transition advTm="2821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1669" y="1443835"/>
            <a:ext cx="7940661" cy="1068936"/>
          </a:xfrm>
        </p:spPr>
        <p:txBody>
          <a:bodyPr>
            <a:normAutofit fontScale="90000"/>
          </a:bodyPr>
          <a:lstStyle/>
          <a:p>
            <a:r>
              <a:rPr lang="en-SG" sz="2200" b="1" dirty="0" smtClean="0"/>
              <a:t/>
            </a:r>
            <a:br>
              <a:rPr lang="en-SG" sz="2200" b="1" dirty="0" smtClean="0"/>
            </a:br>
            <a:r>
              <a:rPr lang="en-SG" sz="4000" b="1" dirty="0" smtClean="0">
                <a:latin typeface="Times New Roman" pitchFamily="18" charset="0"/>
                <a:cs typeface="Times New Roman" pitchFamily="18" charset="0"/>
              </a:rPr>
              <a:t>                  </a:t>
            </a:r>
            <a:br>
              <a:rPr lang="en-SG" sz="4000" b="1" dirty="0" smtClean="0">
                <a:latin typeface="Times New Roman" pitchFamily="18" charset="0"/>
                <a:cs typeface="Times New Roman" pitchFamily="18" charset="0"/>
              </a:rPr>
            </a:br>
            <a:r>
              <a:rPr lang="en-SG" sz="4000" b="1" dirty="0">
                <a:latin typeface="Times New Roman" pitchFamily="18" charset="0"/>
                <a:cs typeface="Times New Roman" pitchFamily="18" charset="0"/>
              </a:rPr>
              <a:t> </a:t>
            </a:r>
            <a:r>
              <a:rPr lang="en-SG" sz="4000" b="1" dirty="0" smtClean="0">
                <a:latin typeface="Times New Roman" pitchFamily="18" charset="0"/>
                <a:cs typeface="Times New Roman" pitchFamily="18" charset="0"/>
              </a:rPr>
              <a:t>          The  First applications for 5G</a:t>
            </a:r>
            <a:br>
              <a:rPr lang="en-SG" sz="4000" b="1" dirty="0" smtClean="0">
                <a:latin typeface="Times New Roman" pitchFamily="18" charset="0"/>
                <a:cs typeface="Times New Roman" pitchFamily="18" charset="0"/>
              </a:rPr>
            </a:br>
            <a:r>
              <a:rPr lang="en-SG" sz="4000" b="1" dirty="0">
                <a:solidFill>
                  <a:schemeClr val="tx1">
                    <a:lumMod val="95000"/>
                  </a:schemeClr>
                </a:solidFill>
                <a:latin typeface="Times New Roman" pitchFamily="18" charset="0"/>
                <a:cs typeface="Times New Roman" pitchFamily="18" charset="0"/>
              </a:rPr>
              <a:t/>
            </a:r>
            <a:br>
              <a:rPr lang="en-SG" sz="4000" b="1" dirty="0">
                <a:solidFill>
                  <a:schemeClr val="tx1">
                    <a:lumMod val="95000"/>
                  </a:schemeClr>
                </a:solidFill>
                <a:latin typeface="Times New Roman" pitchFamily="18" charset="0"/>
                <a:cs typeface="Times New Roman" pitchFamily="18" charset="0"/>
              </a:rPr>
            </a:br>
            <a:endParaRPr lang="en-US" sz="4000" dirty="0">
              <a:latin typeface="Times New Roman" pitchFamily="18" charset="0"/>
              <a:cs typeface="Times New Roman" pitchFamily="18" charset="0"/>
            </a:endParaRPr>
          </a:p>
        </p:txBody>
      </p:sp>
      <p:sp>
        <p:nvSpPr>
          <p:cNvPr id="3" name="Content Placeholder 2"/>
          <p:cNvSpPr>
            <a:spLocks noGrp="1"/>
          </p:cNvSpPr>
          <p:nvPr>
            <p:ph idx="1"/>
          </p:nvPr>
        </p:nvSpPr>
        <p:spPr>
          <a:xfrm>
            <a:off x="907080" y="2818180"/>
            <a:ext cx="7482546" cy="3918803"/>
          </a:xfrm>
        </p:spPr>
        <p:txBody>
          <a:bodyPr>
            <a:normAutofit/>
          </a:bodyPr>
          <a:lstStyle/>
          <a:p>
            <a:pPr>
              <a:buFont typeface="Wingdings" pitchFamily="2" charset="2"/>
              <a:buChar char="§"/>
            </a:pPr>
            <a:r>
              <a:rPr lang="en-US" sz="2400" dirty="0">
                <a:solidFill>
                  <a:schemeClr val="tx1"/>
                </a:solidFill>
                <a:latin typeface="Times New Roman" pitchFamily="18" charset="0"/>
                <a:cs typeface="Times New Roman" pitchFamily="18" charset="0"/>
              </a:rPr>
              <a:t>Initial 5G services commenced in many countries in 2019 and widespread availability of 5G is expected by </a:t>
            </a:r>
            <a:r>
              <a:rPr lang="en-US" sz="2400" dirty="0" smtClean="0">
                <a:solidFill>
                  <a:schemeClr val="tx1"/>
                </a:solidFill>
                <a:latin typeface="Times New Roman" pitchFamily="18" charset="0"/>
                <a:cs typeface="Times New Roman" pitchFamily="18" charset="0"/>
              </a:rPr>
              <a:t>2025</a:t>
            </a:r>
          </a:p>
          <a:p>
            <a:pPr>
              <a:buFont typeface="Wingdings" pitchFamily="2" charset="2"/>
              <a:buChar char="§"/>
            </a:pPr>
            <a:r>
              <a:rPr lang="en-US" sz="2400" dirty="0" smtClean="0">
                <a:solidFill>
                  <a:schemeClr val="tx1"/>
                </a:solidFill>
                <a:latin typeface="Times New Roman" pitchFamily="18" charset="0"/>
                <a:cs typeface="Times New Roman" pitchFamily="18" charset="0"/>
              </a:rPr>
              <a:t>Fixed </a:t>
            </a:r>
            <a:r>
              <a:rPr lang="en-US" sz="2400" dirty="0">
                <a:solidFill>
                  <a:schemeClr val="tx1"/>
                </a:solidFill>
                <a:latin typeface="Times New Roman" pitchFamily="18" charset="0"/>
                <a:cs typeface="Times New Roman" pitchFamily="18" charset="0"/>
              </a:rPr>
              <a:t>wireless access for homes and enhanced mobile broadband services are the first applications using new 5G phones, tablets, wireless access modems and hot spots.</a:t>
            </a:r>
            <a:br>
              <a:rPr lang="en-US" sz="2400" dirty="0">
                <a:solidFill>
                  <a:schemeClr val="tx1"/>
                </a:solidFill>
                <a:latin typeface="Times New Roman" pitchFamily="18" charset="0"/>
                <a:cs typeface="Times New Roman" pitchFamily="18" charset="0"/>
              </a:rPr>
            </a:br>
            <a:endParaRPr lang="en-US" sz="2400" dirty="0">
              <a:solidFill>
                <a:schemeClr val="tx1"/>
              </a:solidFill>
              <a:latin typeface="Times New Roman" pitchFamily="18" charset="0"/>
              <a:cs typeface="Times New Roman" pitchFamily="18" charset="0"/>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166336165"/>
      </p:ext>
    </p:extLst>
  </p:cSld>
  <p:clrMapOvr>
    <a:masterClrMapping/>
  </p:clrMapOvr>
  <mc:AlternateContent xmlns:mc="http://schemas.openxmlformats.org/markup-compatibility/2006">
    <mc:Choice xmlns:p14="http://schemas.microsoft.com/office/powerpoint/2010/main" Requires="p14">
      <p:transition p14:dur="10" advTm="29811">
        <p14:reveal/>
      </p:transition>
    </mc:Choice>
    <mc:Fallback>
      <p:transition advTm="2981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965" y="1443835"/>
            <a:ext cx="8229600" cy="916230"/>
          </a:xfrm>
        </p:spPr>
        <p:txBody>
          <a:bodyPr>
            <a:normAutofit fontScale="90000"/>
          </a:bodyPr>
          <a:lstStyle/>
          <a:p>
            <a:r>
              <a:rPr lang="en-SG" sz="2200" b="1" dirty="0" smtClean="0"/>
              <a:t/>
            </a:r>
            <a:br>
              <a:rPr lang="en-SG" sz="2200" b="1" dirty="0" smtClean="0"/>
            </a:br>
            <a:r>
              <a:rPr lang="en-SG" sz="4000" b="1" dirty="0" smtClean="0">
                <a:latin typeface="Times New Roman" pitchFamily="18" charset="0"/>
                <a:cs typeface="Times New Roman" pitchFamily="18" charset="0"/>
              </a:rPr>
              <a:t>               Available </a:t>
            </a:r>
            <a:r>
              <a:rPr lang="en-SG" sz="4000" b="1" dirty="0">
                <a:latin typeface="Times New Roman" pitchFamily="18" charset="0"/>
                <a:cs typeface="Times New Roman" pitchFamily="18" charset="0"/>
              </a:rPr>
              <a:t>D</a:t>
            </a:r>
            <a:r>
              <a:rPr lang="en-SG" sz="4000" b="1" dirty="0" smtClean="0">
                <a:latin typeface="Times New Roman" pitchFamily="18" charset="0"/>
                <a:cs typeface="Times New Roman" pitchFamily="18" charset="0"/>
              </a:rPr>
              <a:t>evices For 5G</a:t>
            </a:r>
            <a:r>
              <a:rPr lang="en-SG" sz="4000" b="1" dirty="0">
                <a:solidFill>
                  <a:schemeClr val="tx1">
                    <a:lumMod val="95000"/>
                  </a:schemeClr>
                </a:solidFill>
                <a:latin typeface="Times New Roman" pitchFamily="18" charset="0"/>
                <a:cs typeface="Times New Roman" pitchFamily="18" charset="0"/>
              </a:rPr>
              <a:t/>
            </a:r>
            <a:br>
              <a:rPr lang="en-SG" sz="4000" b="1" dirty="0">
                <a:solidFill>
                  <a:schemeClr val="tx1">
                    <a:lumMod val="95000"/>
                  </a:schemeClr>
                </a:solidFill>
                <a:latin typeface="Times New Roman" pitchFamily="18" charset="0"/>
                <a:cs typeface="Times New Roman" pitchFamily="18" charset="0"/>
              </a:rPr>
            </a:br>
            <a:r>
              <a:rPr lang="en-SG" sz="4000" b="1" dirty="0" smtClean="0">
                <a:solidFill>
                  <a:schemeClr val="tx1">
                    <a:lumMod val="95000"/>
                  </a:schemeClr>
                </a:solidFill>
                <a:latin typeface="Times New Roman" pitchFamily="18" charset="0"/>
                <a:cs typeface="Times New Roman" pitchFamily="18" charset="0"/>
              </a:rPr>
              <a:t> </a:t>
            </a:r>
            <a:endParaRPr lang="en-US" sz="4000" dirty="0">
              <a:latin typeface="Times New Roman" pitchFamily="18" charset="0"/>
              <a:cs typeface="Times New Roman" pitchFamily="18" charset="0"/>
            </a:endParaRPr>
          </a:p>
        </p:txBody>
      </p:sp>
      <p:sp>
        <p:nvSpPr>
          <p:cNvPr id="3" name="Content Placeholder 2"/>
          <p:cNvSpPr>
            <a:spLocks noGrp="1"/>
          </p:cNvSpPr>
          <p:nvPr>
            <p:ph idx="1"/>
          </p:nvPr>
        </p:nvSpPr>
        <p:spPr>
          <a:xfrm>
            <a:off x="601670" y="2970885"/>
            <a:ext cx="8076895" cy="3054100"/>
          </a:xfrm>
        </p:spPr>
        <p:txBody>
          <a:bodyPr>
            <a:normAutofit/>
          </a:bodyPr>
          <a:lstStyle/>
          <a:p>
            <a:r>
              <a:rPr lang="en-US" sz="2400" dirty="0">
                <a:solidFill>
                  <a:schemeClr val="tx1"/>
                </a:solidFill>
                <a:latin typeface="Times New Roman" pitchFamily="18" charset="0"/>
                <a:cs typeface="Times New Roman" pitchFamily="18" charset="0"/>
              </a:rPr>
              <a:t>Mobile handsets, tablets and hot spots equipped with 3G, 4G and 5G connectivity were launched in 2019 and low latency and widespread machine to machine applications using 5G will be developed in the coming years.</a:t>
            </a:r>
            <a:br>
              <a:rPr lang="en-US" sz="2400" dirty="0">
                <a:solidFill>
                  <a:schemeClr val="tx1"/>
                </a:solidFill>
                <a:latin typeface="Times New Roman" pitchFamily="18" charset="0"/>
                <a:cs typeface="Times New Roman" pitchFamily="18" charset="0"/>
              </a:rPr>
            </a:br>
            <a:endParaRPr lang="en-US" sz="2400" dirty="0">
              <a:solidFill>
                <a:schemeClr val="tx1"/>
              </a:solidFill>
              <a:latin typeface="Times New Roman" pitchFamily="18" charset="0"/>
              <a:cs typeface="Times New Roman" pitchFamily="18" charset="0"/>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542157342"/>
      </p:ext>
    </p:extLst>
  </p:cSld>
  <p:clrMapOvr>
    <a:masterClrMapping/>
  </p:clrMapOvr>
  <mc:AlternateContent xmlns:mc="http://schemas.openxmlformats.org/markup-compatibility/2006">
    <mc:Choice xmlns:p14="http://schemas.microsoft.com/office/powerpoint/2010/main" Requires="p14">
      <p:transition p14:dur="10" advTm="20694">
        <p14:reveal/>
      </p:transition>
    </mc:Choice>
    <mc:Fallback>
      <p:transition advTm="2069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260" y="1596540"/>
            <a:ext cx="8551480" cy="1221640"/>
          </a:xfrm>
        </p:spPr>
        <p:txBody>
          <a:bodyPr>
            <a:normAutofit/>
          </a:bodyPr>
          <a:lstStyle/>
          <a:p>
            <a:r>
              <a:rPr lang="en-SG" b="1" dirty="0" smtClean="0"/>
              <a:t>               5G Network Architecture</a:t>
            </a:r>
            <a:endParaRPr lang="en-US" dirty="0"/>
          </a:p>
        </p:txBody>
      </p:sp>
      <p:pic>
        <p:nvPicPr>
          <p:cNvPr id="1026" name="Picture 2"/>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679491" y="3123590"/>
            <a:ext cx="7862839" cy="3206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571581664"/>
      </p:ext>
    </p:extLst>
  </p:cSld>
  <p:clrMapOvr>
    <a:masterClrMapping/>
  </p:clrMapOvr>
  <mc:AlternateContent xmlns:mc="http://schemas.openxmlformats.org/markup-compatibility/2006">
    <mc:Choice xmlns:p14="http://schemas.microsoft.com/office/powerpoint/2010/main" Requires="p14">
      <p:transition p14:dur="10" advTm="11234">
        <p14:reveal/>
      </p:transition>
    </mc:Choice>
    <mc:Fallback>
      <p:transition advTm="1123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260" y="680310"/>
            <a:ext cx="8382305" cy="1068935"/>
          </a:xfrm>
        </p:spPr>
        <p:txBody>
          <a:bodyPr>
            <a:normAutofit/>
          </a:bodyPr>
          <a:lstStyle/>
          <a:p>
            <a:r>
              <a:rPr lang="en-US" dirty="0" smtClean="0"/>
              <a:t>                   Major Categories for 5G</a:t>
            </a:r>
            <a:endParaRPr lang="en-US" dirty="0"/>
          </a:p>
        </p:txBody>
      </p:sp>
      <p:sp>
        <p:nvSpPr>
          <p:cNvPr id="3" name="Content Placeholder 2"/>
          <p:cNvSpPr>
            <a:spLocks noGrp="1"/>
          </p:cNvSpPr>
          <p:nvPr>
            <p:ph idx="1"/>
          </p:nvPr>
        </p:nvSpPr>
        <p:spPr>
          <a:xfrm>
            <a:off x="601670" y="2054655"/>
            <a:ext cx="8229600" cy="4733855"/>
          </a:xfrm>
        </p:spPr>
        <p:txBody>
          <a:bodyPr>
            <a:noAutofit/>
          </a:bodyPr>
          <a:lstStyle/>
          <a:p>
            <a:r>
              <a:rPr lang="en-US" sz="2400" dirty="0">
                <a:solidFill>
                  <a:schemeClr val="tx1"/>
                </a:solidFill>
                <a:latin typeface="Times New Roman" pitchFamily="18" charset="0"/>
                <a:cs typeface="Times New Roman" pitchFamily="18" charset="0"/>
              </a:rPr>
              <a:t>There are three major categories of use case for 5G:  </a:t>
            </a:r>
          </a:p>
          <a:p>
            <a:r>
              <a:rPr lang="en-US" sz="2400" b="1" dirty="0">
                <a:solidFill>
                  <a:schemeClr val="tx1"/>
                </a:solidFill>
                <a:latin typeface="Times New Roman" pitchFamily="18" charset="0"/>
                <a:cs typeface="Times New Roman" pitchFamily="18" charset="0"/>
              </a:rPr>
              <a:t>Massive machine to machine communications</a:t>
            </a:r>
            <a:r>
              <a:rPr lang="en-US" sz="2400" dirty="0">
                <a:solidFill>
                  <a:schemeClr val="tx1"/>
                </a:solidFill>
                <a:latin typeface="Times New Roman" pitchFamily="18" charset="0"/>
                <a:cs typeface="Times New Roman" pitchFamily="18" charset="0"/>
              </a:rPr>
              <a:t> – also called the Internet of Things (</a:t>
            </a:r>
            <a:r>
              <a:rPr lang="en-US" sz="2400" dirty="0" err="1">
                <a:solidFill>
                  <a:schemeClr val="tx1"/>
                </a:solidFill>
                <a:latin typeface="Times New Roman" pitchFamily="18" charset="0"/>
                <a:cs typeface="Times New Roman" pitchFamily="18" charset="0"/>
              </a:rPr>
              <a:t>IoT</a:t>
            </a:r>
            <a:r>
              <a:rPr lang="en-US" sz="2400" dirty="0">
                <a:solidFill>
                  <a:schemeClr val="tx1"/>
                </a:solidFill>
                <a:latin typeface="Times New Roman" pitchFamily="18" charset="0"/>
                <a:cs typeface="Times New Roman" pitchFamily="18" charset="0"/>
              </a:rPr>
              <a:t>) that involves connecting billions of devices without human intervention at a scale not seen before.    </a:t>
            </a:r>
          </a:p>
          <a:p>
            <a:r>
              <a:rPr lang="en-US" sz="2400" b="1" dirty="0">
                <a:solidFill>
                  <a:schemeClr val="tx1"/>
                </a:solidFill>
                <a:latin typeface="Times New Roman" pitchFamily="18" charset="0"/>
                <a:cs typeface="Times New Roman" pitchFamily="18" charset="0"/>
              </a:rPr>
              <a:t>Ultra-reliable low latency communications</a:t>
            </a:r>
            <a:r>
              <a:rPr lang="en-US" sz="2400" dirty="0">
                <a:solidFill>
                  <a:schemeClr val="tx1"/>
                </a:solidFill>
                <a:latin typeface="Times New Roman" pitchFamily="18" charset="0"/>
                <a:cs typeface="Times New Roman" pitchFamily="18" charset="0"/>
              </a:rPr>
              <a:t>   --also opens up a new world where remote medical care, procedures, and treatment are all possible</a:t>
            </a:r>
            <a:br>
              <a:rPr lang="en-US" sz="2400" dirty="0">
                <a:solidFill>
                  <a:schemeClr val="tx1"/>
                </a:solidFill>
                <a:latin typeface="Times New Roman" pitchFamily="18" charset="0"/>
                <a:cs typeface="Times New Roman" pitchFamily="18" charset="0"/>
              </a:rPr>
            </a:br>
            <a:r>
              <a:rPr lang="en-US" sz="2400" dirty="0">
                <a:solidFill>
                  <a:schemeClr val="tx1"/>
                </a:solidFill>
                <a:latin typeface="Times New Roman" pitchFamily="18" charset="0"/>
                <a:cs typeface="Times New Roman" pitchFamily="18" charset="0"/>
              </a:rPr>
              <a:t> </a:t>
            </a:r>
          </a:p>
          <a:p>
            <a:r>
              <a:rPr lang="en-US" sz="2400" b="1" dirty="0">
                <a:solidFill>
                  <a:schemeClr val="tx1"/>
                </a:solidFill>
                <a:latin typeface="Times New Roman" pitchFamily="18" charset="0"/>
                <a:cs typeface="Times New Roman" pitchFamily="18" charset="0"/>
              </a:rPr>
              <a:t>Enhanced mobile broadband</a:t>
            </a:r>
            <a:r>
              <a:rPr lang="en-US" sz="2400" dirty="0">
                <a:solidFill>
                  <a:schemeClr val="tx1"/>
                </a:solidFill>
                <a:latin typeface="Times New Roman" pitchFamily="18" charset="0"/>
                <a:cs typeface="Times New Roman" pitchFamily="18" charset="0"/>
              </a:rPr>
              <a:t> – providing significantly faster data speeds and greater capacity keeping the world connected</a:t>
            </a:r>
            <a:r>
              <a:rPr lang="en-US" sz="2400" dirty="0" smtClean="0">
                <a:solidFill>
                  <a:schemeClr val="tx1"/>
                </a:solidFill>
                <a:latin typeface="Times New Roman" pitchFamily="18" charset="0"/>
                <a:cs typeface="Times New Roman" pitchFamily="18" charset="0"/>
              </a:rPr>
              <a:t>.</a:t>
            </a:r>
            <a:endParaRPr lang="en-US" sz="2400" dirty="0">
              <a:solidFill>
                <a:schemeClr val="tx1"/>
              </a:solidFill>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32202732"/>
      </p:ext>
    </p:extLst>
  </p:cSld>
  <p:clrMapOvr>
    <a:masterClrMapping/>
  </p:clrMapOvr>
  <mc:AlternateContent xmlns:mc="http://schemas.openxmlformats.org/markup-compatibility/2006">
    <mc:Choice xmlns:p14="http://schemas.microsoft.com/office/powerpoint/2010/main" Requires="p14">
      <p:transition p14:dur="10" advTm="52075">
        <p14:reveal/>
      </p:transition>
    </mc:Choice>
    <mc:Fallback>
      <p:transition advTm="5207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551" y="985720"/>
            <a:ext cx="8229600" cy="1068935"/>
          </a:xfrm>
        </p:spPr>
        <p:txBody>
          <a:bodyPr>
            <a:normAutofit/>
          </a:bodyPr>
          <a:lstStyle/>
          <a:p>
            <a:r>
              <a:rPr lang="en-US" dirty="0">
                <a:latin typeface="Times New Roman" pitchFamily="18" charset="0"/>
                <a:cs typeface="Times New Roman" pitchFamily="18" charset="0"/>
              </a:rPr>
              <a:t> </a:t>
            </a:r>
            <a:r>
              <a:rPr lang="en-US" dirty="0" smtClean="0">
                <a:latin typeface="Times New Roman" pitchFamily="18" charset="0"/>
                <a:cs typeface="Times New Roman" pitchFamily="18" charset="0"/>
              </a:rPr>
              <a:t>               5G Working With 4G</a:t>
            </a:r>
            <a:endParaRPr lang="en-US" dirty="0">
              <a:latin typeface="Times New Roman" pitchFamily="18" charset="0"/>
              <a:cs typeface="Times New Roman" pitchFamily="18" charset="0"/>
            </a:endParaRPr>
          </a:p>
        </p:txBody>
      </p:sp>
      <p:pic>
        <p:nvPicPr>
          <p:cNvPr id="4" name="Picture 2"/>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907079" y="4029001"/>
            <a:ext cx="7347529" cy="2799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907079" y="2207360"/>
            <a:ext cx="7482545" cy="1938992"/>
          </a:xfrm>
          <a:prstGeom prst="rect">
            <a:avLst/>
          </a:prstGeom>
        </p:spPr>
        <p:txBody>
          <a:bodyPr wrap="square">
            <a:spAutoFit/>
          </a:bodyPr>
          <a:lstStyle/>
          <a:p>
            <a:r>
              <a:rPr lang="en-US" sz="2400" dirty="0">
                <a:latin typeface="Times New Roman" pitchFamily="18" charset="0"/>
                <a:cs typeface="Times New Roman" pitchFamily="18" charset="0"/>
              </a:rPr>
              <a:t>When a 5G connection is established, the User Equipment (or device) will connect to both the 4G network to provide the control </a:t>
            </a:r>
            <a:r>
              <a:rPr lang="en-US" sz="2400" dirty="0" smtClean="0">
                <a:latin typeface="Times New Roman" pitchFamily="18" charset="0"/>
                <a:cs typeface="Times New Roman" pitchFamily="18" charset="0"/>
              </a:rPr>
              <a:t>signaling </a:t>
            </a:r>
            <a:r>
              <a:rPr lang="en-US" sz="2400" dirty="0">
                <a:latin typeface="Times New Roman" pitchFamily="18" charset="0"/>
                <a:cs typeface="Times New Roman" pitchFamily="18" charset="0"/>
              </a:rPr>
              <a:t>and to the 5G network to help provide the fast data connection by adding to the existing 4G capacity.</a:t>
            </a: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920572181"/>
      </p:ext>
    </p:extLst>
  </p:cSld>
  <p:clrMapOvr>
    <a:masterClrMapping/>
  </p:clrMapOvr>
  <mc:AlternateContent xmlns:mc="http://schemas.openxmlformats.org/markup-compatibility/2006">
    <mc:Choice xmlns:p14="http://schemas.microsoft.com/office/powerpoint/2010/main" Requires="p14">
      <p:transition p14:dur="10" advTm="22318">
        <p14:reveal/>
      </p:transition>
    </mc:Choice>
    <mc:Fallback>
      <p:transition advTm="2231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965" y="527605"/>
            <a:ext cx="8246070" cy="1527050"/>
          </a:xfrm>
        </p:spPr>
        <p:txBody>
          <a:bodyPr>
            <a:noAutofit/>
          </a:bodyPr>
          <a:lstStyle/>
          <a:p>
            <a:r>
              <a:rPr lang="en-US" dirty="0" smtClean="0">
                <a:latin typeface="Times New Roman" pitchFamily="18" charset="0"/>
                <a:cs typeface="Times New Roman" pitchFamily="18" charset="0"/>
              </a:rPr>
              <a:t>Is 5G How will 5G affect L potential of machine learning to support 5G requirement in has mobile broadband</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754375" y="2054655"/>
            <a:ext cx="8318747" cy="4581150"/>
          </a:xfrm>
        </p:spPr>
        <p:txBody>
          <a:bodyPr>
            <a:noAutofit/>
          </a:bodyPr>
          <a:lstStyle/>
          <a:p>
            <a:pPr>
              <a:buFont typeface="Wingdings" pitchFamily="2" charset="2"/>
              <a:buChar char="§"/>
            </a:pPr>
            <a:r>
              <a:rPr lang="en-US" sz="2400" dirty="0">
                <a:solidFill>
                  <a:schemeClr val="tx1"/>
                </a:solidFill>
                <a:latin typeface="Times New Roman" pitchFamily="18" charset="0"/>
                <a:cs typeface="Times New Roman" pitchFamily="18" charset="0"/>
              </a:rPr>
              <a:t>5G is still a cellular broadband technology and is a network of networks. </a:t>
            </a:r>
            <a:r>
              <a:rPr lang="en-US" sz="2400" dirty="0" smtClean="0">
                <a:solidFill>
                  <a:schemeClr val="tx1"/>
                </a:solidFill>
                <a:latin typeface="Times New Roman" pitchFamily="18" charset="0"/>
                <a:cs typeface="Times New Roman" pitchFamily="18" charset="0"/>
              </a:rPr>
              <a:t> </a:t>
            </a:r>
            <a:endParaRPr lang="en-US" sz="2400" dirty="0">
              <a:solidFill>
                <a:schemeClr val="tx1"/>
              </a:solidFill>
              <a:latin typeface="Times New Roman" pitchFamily="18" charset="0"/>
              <a:cs typeface="Times New Roman" pitchFamily="18" charset="0"/>
            </a:endParaRPr>
          </a:p>
          <a:p>
            <a:pPr>
              <a:buFont typeface="Wingdings" pitchFamily="2" charset="2"/>
              <a:buChar char="§"/>
            </a:pPr>
            <a:r>
              <a:rPr lang="en-US" sz="2400" dirty="0" smtClean="0">
                <a:solidFill>
                  <a:schemeClr val="tx1"/>
                </a:solidFill>
                <a:latin typeface="Times New Roman" pitchFamily="18" charset="0"/>
                <a:cs typeface="Times New Roman" pitchFamily="18" charset="0"/>
              </a:rPr>
              <a:t>Beyond </a:t>
            </a:r>
            <a:r>
              <a:rPr lang="en-US" sz="2400" dirty="0">
                <a:solidFill>
                  <a:schemeClr val="tx1"/>
                </a:solidFill>
                <a:latin typeface="Times New Roman" pitchFamily="18" charset="0"/>
                <a:cs typeface="Times New Roman" pitchFamily="18" charset="0"/>
              </a:rPr>
              <a:t>providing network services, MNOs will be able to develop and operate new </a:t>
            </a:r>
            <a:r>
              <a:rPr lang="en-US" sz="2400" dirty="0" err="1">
                <a:solidFill>
                  <a:schemeClr val="tx1"/>
                </a:solidFill>
                <a:latin typeface="Times New Roman" pitchFamily="18" charset="0"/>
                <a:cs typeface="Times New Roman" pitchFamily="18" charset="0"/>
              </a:rPr>
              <a:t>IoT</a:t>
            </a:r>
            <a:r>
              <a:rPr lang="en-US" sz="2400" dirty="0">
                <a:solidFill>
                  <a:schemeClr val="tx1"/>
                </a:solidFill>
                <a:latin typeface="Times New Roman" pitchFamily="18" charset="0"/>
                <a:cs typeface="Times New Roman" pitchFamily="18" charset="0"/>
              </a:rPr>
              <a:t> services.</a:t>
            </a:r>
          </a:p>
          <a:p>
            <a:pPr>
              <a:buFont typeface="Wingdings" pitchFamily="2" charset="2"/>
              <a:buChar char="§"/>
            </a:pPr>
            <a:endParaRPr lang="en-US" sz="2400" dirty="0">
              <a:solidFill>
                <a:schemeClr val="tx1"/>
              </a:solidFill>
              <a:latin typeface="Times New Roman" pitchFamily="18" charset="0"/>
              <a:cs typeface="Times New Roman" pitchFamily="18" charset="0"/>
            </a:endParaRPr>
          </a:p>
          <a:p>
            <a:pPr>
              <a:buFont typeface="Wingdings" pitchFamily="2" charset="2"/>
              <a:buChar char="§"/>
            </a:pPr>
            <a:r>
              <a:rPr lang="en-US" sz="2400" dirty="0">
                <a:solidFill>
                  <a:schemeClr val="tx1"/>
                </a:solidFill>
                <a:latin typeface="Times New Roman" pitchFamily="18" charset="0"/>
                <a:cs typeface="Times New Roman" pitchFamily="18" charset="0"/>
              </a:rPr>
              <a:t>Implementing 5G networks while keeping 3G and 4G networks operational will likely trigger a new challenge for MNOs regarding the ability of frequencies in the spectrum (mainly if the forecasted massive volume on </a:t>
            </a:r>
            <a:r>
              <a:rPr lang="en-US" sz="2400" dirty="0" err="1">
                <a:solidFill>
                  <a:schemeClr val="tx1"/>
                </a:solidFill>
                <a:latin typeface="Times New Roman" pitchFamily="18" charset="0"/>
                <a:cs typeface="Times New Roman" pitchFamily="18" charset="0"/>
              </a:rPr>
              <a:t>IoT</a:t>
            </a:r>
            <a:r>
              <a:rPr lang="en-US" sz="2400" dirty="0">
                <a:solidFill>
                  <a:schemeClr val="tx1"/>
                </a:solidFill>
                <a:latin typeface="Times New Roman" pitchFamily="18" charset="0"/>
                <a:cs typeface="Times New Roman" pitchFamily="18" charset="0"/>
              </a:rPr>
              <a:t> occurs). </a:t>
            </a:r>
          </a:p>
          <a:p>
            <a:pPr>
              <a:buFont typeface="Wingdings" pitchFamily="2" charset="2"/>
              <a:buChar char="§"/>
            </a:pPr>
            <a:endParaRPr lang="en-US" sz="2000"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57464969"/>
      </p:ext>
    </p:extLst>
  </p:cSld>
  <p:clrMapOvr>
    <a:masterClrMapping/>
  </p:clrMapOvr>
  <mc:AlternateContent xmlns:mc="http://schemas.openxmlformats.org/markup-compatibility/2006">
    <mc:Choice xmlns:p14="http://schemas.microsoft.com/office/powerpoint/2010/main" Requires="p14">
      <p:transition p14:dur="10" advTm="39860">
        <p14:reveal/>
      </p:transition>
    </mc:Choice>
    <mc:Fallback>
      <p:transition advTm="3986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4375" y="985720"/>
            <a:ext cx="8229600" cy="1068935"/>
          </a:xfrm>
        </p:spPr>
        <p:txBody>
          <a:bodyPr>
            <a:normAutofit/>
          </a:bodyPr>
          <a:lstStyle/>
          <a:p>
            <a:r>
              <a:rPr lang="en-US" dirty="0" smtClean="0"/>
              <a:t>                              Conclusion</a:t>
            </a:r>
            <a:endParaRPr lang="en-US" dirty="0"/>
          </a:p>
        </p:txBody>
      </p:sp>
      <p:sp>
        <p:nvSpPr>
          <p:cNvPr id="3" name="Content Placeholder 2"/>
          <p:cNvSpPr>
            <a:spLocks noGrp="1"/>
          </p:cNvSpPr>
          <p:nvPr>
            <p:ph idx="1"/>
          </p:nvPr>
        </p:nvSpPr>
        <p:spPr>
          <a:xfrm>
            <a:off x="601670" y="2665475"/>
            <a:ext cx="8076894" cy="3817625"/>
          </a:xfrm>
        </p:spPr>
        <p:txBody>
          <a:bodyPr>
            <a:normAutofit/>
          </a:bodyPr>
          <a:lstStyle/>
          <a:p>
            <a:r>
              <a:rPr lang="en-US" sz="2400" dirty="0">
                <a:solidFill>
                  <a:schemeClr val="tx1"/>
                </a:solidFill>
                <a:latin typeface="Times New Roman" pitchFamily="18" charset="0"/>
                <a:cs typeface="Times New Roman" pitchFamily="18" charset="0"/>
              </a:rPr>
              <a:t>Machine learning approaches applied in systematic reviews of complex research fields such as quality improvement may assist in the title and abstract inclusion screening process. Machine learning approaches are of particular interest considering steadily increasing search outputs and accessibility of the existing evidence is a particular challenge of the research field quality </a:t>
            </a:r>
            <a:r>
              <a:rPr lang="en-US" sz="2400" dirty="0" smtClean="0">
                <a:solidFill>
                  <a:schemeClr val="tx1"/>
                </a:solidFill>
                <a:latin typeface="Times New Roman" pitchFamily="18" charset="0"/>
                <a:cs typeface="Times New Roman" pitchFamily="18" charset="0"/>
              </a:rPr>
              <a:t>improvement</a:t>
            </a:r>
            <a:endParaRPr lang="en-US" sz="2400" dirty="0">
              <a:solidFill>
                <a:schemeClr val="tx1"/>
              </a:solidFill>
              <a:latin typeface="Times New Roman" pitchFamily="18" charset="0"/>
              <a:cs typeface="Times New Roman" pitchFamily="18" charset="0"/>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188809094"/>
      </p:ext>
    </p:extLst>
  </p:cSld>
  <p:clrMapOvr>
    <a:masterClrMapping/>
  </p:clrMapOvr>
  <mc:AlternateContent xmlns:mc="http://schemas.openxmlformats.org/markup-compatibility/2006">
    <mc:Choice xmlns:p14="http://schemas.microsoft.com/office/powerpoint/2010/main" Requires="p14">
      <p:transition p14:dur="10" advTm="33736">
        <p14:reveal/>
      </p:transition>
    </mc:Choice>
    <mc:Fallback>
      <p:transition advTm="337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965" y="1443835"/>
            <a:ext cx="8229600" cy="916230"/>
          </a:xfrm>
        </p:spPr>
        <p:txBody>
          <a:bodyPr>
            <a:normAutofit/>
          </a:bodyPr>
          <a:lstStyle/>
          <a:p>
            <a:r>
              <a:rPr lang="en-US" dirty="0" smtClean="0"/>
              <a:t>                         Developed By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18800055"/>
              </p:ext>
            </p:extLst>
          </p:nvPr>
        </p:nvGraphicFramePr>
        <p:xfrm>
          <a:off x="601670" y="3581705"/>
          <a:ext cx="7940660" cy="943955"/>
        </p:xfrm>
        <a:graphic>
          <a:graphicData uri="http://schemas.openxmlformats.org/drawingml/2006/table">
            <a:tbl>
              <a:tblPr firstRow="1" bandRow="1">
                <a:tableStyleId>{5C22544A-7EE6-4342-B048-85BDC9FD1C3A}</a:tableStyleId>
              </a:tblPr>
              <a:tblGrid>
                <a:gridCol w="3970330"/>
                <a:gridCol w="3970330"/>
              </a:tblGrid>
              <a:tr h="458115">
                <a:tc>
                  <a:txBody>
                    <a:bodyPr/>
                    <a:lstStyle/>
                    <a:p>
                      <a:r>
                        <a:rPr lang="en-US" sz="2400" dirty="0" smtClean="0">
                          <a:latin typeface="Times New Roman" pitchFamily="18" charset="0"/>
                          <a:cs typeface="Times New Roman" pitchFamily="18" charset="0"/>
                        </a:rPr>
                        <a:t>                NAME</a:t>
                      </a:r>
                      <a:endParaRPr lang="en-US" sz="2400" dirty="0">
                        <a:latin typeface="Times New Roman" pitchFamily="18" charset="0"/>
                        <a:cs typeface="Times New Roman" pitchFamily="18" charset="0"/>
                      </a:endParaRPr>
                    </a:p>
                  </a:txBody>
                  <a:tcPr/>
                </a:tc>
                <a:tc>
                  <a:txBody>
                    <a:bodyPr/>
                    <a:lstStyle/>
                    <a:p>
                      <a:r>
                        <a:rPr lang="en-US" sz="2400" dirty="0" smtClean="0">
                          <a:latin typeface="Times New Roman" pitchFamily="18" charset="0"/>
                          <a:cs typeface="Times New Roman" pitchFamily="18" charset="0"/>
                        </a:rPr>
                        <a:t>                    ID</a:t>
                      </a:r>
                      <a:endParaRPr lang="en-US" sz="2400" dirty="0">
                        <a:latin typeface="Times New Roman" pitchFamily="18" charset="0"/>
                        <a:cs typeface="Times New Roman" pitchFamily="18" charset="0"/>
                      </a:endParaRPr>
                    </a:p>
                  </a:txBody>
                  <a:tcPr/>
                </a:tc>
              </a:tr>
              <a:tr h="485840">
                <a:tc>
                  <a:txBody>
                    <a:bodyPr/>
                    <a:lstStyle/>
                    <a:p>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Mahbuba</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Zaman</a:t>
                      </a:r>
                      <a:r>
                        <a:rPr lang="en-US" sz="2400" baseline="0" dirty="0" smtClean="0">
                          <a:latin typeface="Times New Roman" pitchFamily="18" charset="0"/>
                          <a:cs typeface="Times New Roman" pitchFamily="18" charset="0"/>
                        </a:rPr>
                        <a:t> </a:t>
                      </a:r>
                      <a:r>
                        <a:rPr lang="en-US" sz="2400" baseline="0" dirty="0" err="1" smtClean="0">
                          <a:latin typeface="Times New Roman" pitchFamily="18" charset="0"/>
                          <a:cs typeface="Times New Roman" pitchFamily="18" charset="0"/>
                        </a:rPr>
                        <a:t>Mitu</a:t>
                      </a:r>
                      <a:endParaRPr lang="en-US" sz="2400" dirty="0">
                        <a:latin typeface="Times New Roman" pitchFamily="18" charset="0"/>
                        <a:cs typeface="Times New Roman" pitchFamily="18" charset="0"/>
                      </a:endParaRPr>
                    </a:p>
                  </a:txBody>
                  <a:tcPr/>
                </a:tc>
                <a:tc>
                  <a:txBody>
                    <a:bodyPr/>
                    <a:lstStyle/>
                    <a:p>
                      <a:r>
                        <a:rPr lang="en-US" sz="2400" dirty="0" smtClean="0">
                          <a:latin typeface="Times New Roman" pitchFamily="18" charset="0"/>
                          <a:cs typeface="Times New Roman" pitchFamily="18" charset="0"/>
                        </a:rPr>
                        <a:t>                 IT-16044</a:t>
                      </a:r>
                      <a:endParaRPr lang="en-US" sz="2400" dirty="0">
                        <a:latin typeface="Times New Roman" pitchFamily="18" charset="0"/>
                        <a:cs typeface="Times New Roman" pitchFamily="18" charset="0"/>
                      </a:endParaRPr>
                    </a:p>
                  </a:txBody>
                  <a:tcPr/>
                </a:tc>
              </a:tr>
            </a:tbl>
          </a:graphicData>
        </a:graphic>
      </p:graphicFrame>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2632327056"/>
      </p:ext>
    </p:extLst>
  </p:cSld>
  <p:clrMapOvr>
    <a:masterClrMapping/>
  </p:clrMapOvr>
  <mc:AlternateContent xmlns:mc="http://schemas.openxmlformats.org/markup-compatibility/2006">
    <mc:Choice xmlns:p14="http://schemas.microsoft.com/office/powerpoint/2010/main" Requires="p14">
      <p:transition p14:dur="10" advTm="6340">
        <p14:reveal/>
      </p:transition>
    </mc:Choice>
    <mc:Fallback>
      <p:transition advTm="634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4375" y="1596540"/>
            <a:ext cx="7787955" cy="4733855"/>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782387392"/>
      </p:ext>
    </p:extLst>
  </p:cSld>
  <p:clrMapOvr>
    <a:masterClrMapping/>
  </p:clrMapOvr>
  <mc:AlternateContent xmlns:mc="http://schemas.openxmlformats.org/markup-compatibility/2006">
    <mc:Choice xmlns:p14="http://schemas.microsoft.com/office/powerpoint/2010/main" Requires="p14">
      <p:transition p14:dur="10" advTm="11244">
        <p14:reveal/>
      </p:transition>
    </mc:Choice>
    <mc:Fallback>
      <p:transition advTm="1124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877410" y="1596540"/>
            <a:ext cx="3512215" cy="916231"/>
          </a:xfrm>
        </p:spPr>
        <p:txBody>
          <a:bodyPr>
            <a:noAutofit/>
          </a:bodyPr>
          <a:lstStyle/>
          <a:p>
            <a:pPr algn="ctr"/>
            <a:r>
              <a:rPr lang="en-US" sz="4000" b="1" dirty="0" smtClean="0">
                <a:latin typeface="Arial Unicode MS" pitchFamily="34" charset="-128"/>
                <a:ea typeface="Arial Unicode MS" pitchFamily="34" charset="-128"/>
                <a:cs typeface="Arial Unicode MS" pitchFamily="34" charset="-128"/>
              </a:rPr>
              <a:t>Supervised By</a:t>
            </a:r>
            <a:endParaRPr lang="en-US" sz="4000" b="1" dirty="0">
              <a:latin typeface="Arial Unicode MS" pitchFamily="34" charset="-128"/>
              <a:ea typeface="Arial Unicode MS" pitchFamily="34" charset="-128"/>
              <a:cs typeface="Arial Unicode MS" pitchFamily="34" charset="-128"/>
            </a:endParaRPr>
          </a:p>
        </p:txBody>
      </p:sp>
      <p:sp>
        <p:nvSpPr>
          <p:cNvPr id="3" name="Content Placeholder 2"/>
          <p:cNvSpPr>
            <a:spLocks noGrp="1"/>
          </p:cNvSpPr>
          <p:nvPr>
            <p:ph idx="1"/>
          </p:nvPr>
        </p:nvSpPr>
        <p:spPr>
          <a:xfrm>
            <a:off x="1059785" y="2818180"/>
            <a:ext cx="3953860" cy="2748690"/>
          </a:xfrm>
        </p:spPr>
        <p:txBody>
          <a:bodyPr>
            <a:normAutofit lnSpcReduction="10000"/>
          </a:bodyPr>
          <a:lstStyle/>
          <a:p>
            <a:endParaRPr lang="en-US" dirty="0" smtClean="0"/>
          </a:p>
          <a:p>
            <a:pPr marL="0" indent="0">
              <a:buNone/>
            </a:pPr>
            <a:r>
              <a:rPr lang="en-US" dirty="0" err="1" smtClean="0"/>
              <a:t>Nazrul</a:t>
            </a:r>
            <a:r>
              <a:rPr lang="en-US" dirty="0" smtClean="0"/>
              <a:t> Islam </a:t>
            </a:r>
          </a:p>
          <a:p>
            <a:pPr marL="0" indent="0">
              <a:buNone/>
            </a:pPr>
            <a:r>
              <a:rPr lang="en-US" dirty="0" smtClean="0"/>
              <a:t>Assistant </a:t>
            </a:r>
            <a:r>
              <a:rPr lang="en-US" dirty="0"/>
              <a:t>Professor </a:t>
            </a:r>
            <a:endParaRPr lang="en-US" dirty="0" smtClean="0"/>
          </a:p>
          <a:p>
            <a:pPr marL="0" indent="0">
              <a:buNone/>
            </a:pPr>
            <a:r>
              <a:rPr lang="en-US" dirty="0" smtClean="0"/>
              <a:t>Dept</a:t>
            </a:r>
            <a:r>
              <a:rPr lang="en-US" dirty="0"/>
              <a:t>. of Information &amp; Communication Technology, MBSTU.</a:t>
            </a:r>
          </a:p>
        </p:txBody>
      </p:sp>
      <p:pic>
        <p:nvPicPr>
          <p:cNvPr id="5" name="Audio 4">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4103309497"/>
      </p:ext>
    </p:extLst>
  </p:cSld>
  <p:clrMapOvr>
    <a:masterClrMapping/>
  </p:clrMapOvr>
  <mc:AlternateContent xmlns:mc="http://schemas.openxmlformats.org/markup-compatibility/2006">
    <mc:Choice xmlns:p14="http://schemas.microsoft.com/office/powerpoint/2010/main" Requires="p14">
      <p:transition p14:dur="10" advTm="17236">
        <p14:reveal/>
      </p:transition>
    </mc:Choice>
    <mc:Fallback>
      <p:transition advTm="1723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5195" y="680310"/>
            <a:ext cx="7168899" cy="916230"/>
          </a:xfrm>
        </p:spPr>
        <p:txBody>
          <a:bodyPr>
            <a:normAutofit/>
          </a:bodyPr>
          <a:lstStyle/>
          <a:p>
            <a:r>
              <a:rPr lang="en-US" dirty="0" smtClean="0"/>
              <a:t>Machine Learning For 5G  Future</a:t>
            </a:r>
            <a:endParaRPr lang="en-US" dirty="0"/>
          </a:p>
        </p:txBody>
      </p:sp>
      <p:pic>
        <p:nvPicPr>
          <p:cNvPr id="3074" name="Picture 2"/>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143555" y="2054655"/>
            <a:ext cx="8847740" cy="4591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82000" y="6096000"/>
            <a:ext cx="609600" cy="609600"/>
          </a:xfrm>
          <a:prstGeom prst="rect">
            <a:avLst/>
          </a:prstGeom>
        </p:spPr>
      </p:pic>
    </p:spTree>
    <p:custDataLst>
      <p:tags r:id="rId1"/>
    </p:custDataLst>
    <p:extLst>
      <p:ext uri="{BB962C8B-B14F-4D97-AF65-F5344CB8AC3E}">
        <p14:creationId xmlns:p14="http://schemas.microsoft.com/office/powerpoint/2010/main" val="3746311216"/>
      </p:ext>
    </p:extLst>
  </p:cSld>
  <p:clrMapOvr>
    <a:masterClrMapping/>
  </p:clrMapOvr>
  <mc:AlternateContent xmlns:mc="http://schemas.openxmlformats.org/markup-compatibility/2006">
    <mc:Choice xmlns:p14="http://schemas.microsoft.com/office/powerpoint/2010/main" Requires="p14">
      <p:transition p14:dur="10" advTm="12205">
        <p14:reveal/>
      </p:transition>
    </mc:Choice>
    <mc:Fallback>
      <p:transition advTm="1220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965" y="1138425"/>
            <a:ext cx="8229600" cy="916230"/>
          </a:xfrm>
        </p:spPr>
        <p:txBody>
          <a:bodyPr>
            <a:normAutofit/>
          </a:bodyPr>
          <a:lstStyle/>
          <a:p>
            <a:r>
              <a:rPr lang="en-US" dirty="0" smtClean="0">
                <a:latin typeface="Times New Roman" pitchFamily="18" charset="0"/>
                <a:cs typeface="Times New Roman" pitchFamily="18" charset="0"/>
              </a:rPr>
              <a:t>                                Cont.….</a:t>
            </a:r>
            <a:endParaRPr lang="en-US" dirty="0">
              <a:latin typeface="Times New Roman" pitchFamily="18" charset="0"/>
              <a:cs typeface="Times New Roman" pitchFamily="18" charset="0"/>
            </a:endParaRPr>
          </a:p>
        </p:txBody>
      </p:sp>
      <p:sp>
        <p:nvSpPr>
          <p:cNvPr id="3" name="Content Placeholder 2"/>
          <p:cNvSpPr>
            <a:spLocks noGrp="1"/>
          </p:cNvSpPr>
          <p:nvPr>
            <p:ph idx="1"/>
          </p:nvPr>
        </p:nvSpPr>
        <p:spPr>
          <a:xfrm>
            <a:off x="481263" y="2054655"/>
            <a:ext cx="8197302" cy="4763240"/>
          </a:xfrm>
        </p:spPr>
        <p:txBody>
          <a:bodyPr>
            <a:normAutofit/>
          </a:bodyPr>
          <a:lstStyle/>
          <a:p>
            <a:r>
              <a:rPr lang="en-US" sz="2400" dirty="0" smtClean="0">
                <a:solidFill>
                  <a:schemeClr val="tx1"/>
                </a:solidFill>
                <a:latin typeface="Times New Roman" pitchFamily="18" charset="0"/>
                <a:cs typeface="Times New Roman" pitchFamily="18" charset="0"/>
              </a:rPr>
              <a:t>What is Machine Learning?</a:t>
            </a:r>
          </a:p>
          <a:p>
            <a:r>
              <a:rPr lang="en-US" sz="2400" dirty="0" smtClean="0">
                <a:solidFill>
                  <a:schemeClr val="tx1"/>
                </a:solidFill>
                <a:latin typeface="Times New Roman" pitchFamily="18" charset="0"/>
                <a:cs typeface="Times New Roman" pitchFamily="18" charset="0"/>
              </a:rPr>
              <a:t>What is advantages of Machine Learning?</a:t>
            </a:r>
          </a:p>
          <a:p>
            <a:r>
              <a:rPr lang="en-US" sz="2400" dirty="0" smtClean="0">
                <a:solidFill>
                  <a:schemeClr val="tx1"/>
                </a:solidFill>
                <a:latin typeface="Times New Roman" pitchFamily="18" charset="0"/>
                <a:cs typeface="Times New Roman" pitchFamily="18" charset="0"/>
              </a:rPr>
              <a:t>Does Machine Learning  have a future?</a:t>
            </a:r>
          </a:p>
          <a:p>
            <a:r>
              <a:rPr lang="en-US" sz="2400" dirty="0" smtClean="0">
                <a:solidFill>
                  <a:schemeClr val="tx1"/>
                </a:solidFill>
                <a:latin typeface="Times New Roman" pitchFamily="18" charset="0"/>
                <a:cs typeface="Times New Roman" pitchFamily="18" charset="0"/>
              </a:rPr>
              <a:t>What is scope of Machine Learning?</a:t>
            </a:r>
          </a:p>
          <a:p>
            <a:r>
              <a:rPr lang="en-US" sz="2400" dirty="0" smtClean="0">
                <a:solidFill>
                  <a:schemeClr val="tx1"/>
                </a:solidFill>
                <a:latin typeface="Times New Roman" pitchFamily="18" charset="0"/>
                <a:cs typeface="Times New Roman" pitchFamily="18" charset="0"/>
              </a:rPr>
              <a:t>What is features of 5G?</a:t>
            </a:r>
          </a:p>
          <a:p>
            <a:r>
              <a:rPr lang="en-US" sz="2400" dirty="0" smtClean="0">
                <a:solidFill>
                  <a:schemeClr val="tx1"/>
                </a:solidFill>
                <a:latin typeface="Times New Roman" pitchFamily="18" charset="0"/>
                <a:cs typeface="Times New Roman" pitchFamily="18" charset="0"/>
              </a:rPr>
              <a:t>What is Equipment for 5G?</a:t>
            </a:r>
          </a:p>
          <a:p>
            <a:r>
              <a:rPr lang="en-US" sz="2400" dirty="0">
                <a:solidFill>
                  <a:schemeClr val="tx1"/>
                </a:solidFill>
                <a:latin typeface="Times New Roman" pitchFamily="18" charset="0"/>
                <a:cs typeface="Times New Roman" pitchFamily="18" charset="0"/>
              </a:rPr>
              <a:t>How does 5G work</a:t>
            </a:r>
            <a:r>
              <a:rPr lang="en-US" sz="2400" dirty="0" smtClean="0">
                <a:solidFill>
                  <a:schemeClr val="tx1"/>
                </a:solidFill>
                <a:latin typeface="Times New Roman" pitchFamily="18" charset="0"/>
                <a:cs typeface="Times New Roman" pitchFamily="18" charset="0"/>
              </a:rPr>
              <a:t>?</a:t>
            </a:r>
          </a:p>
          <a:p>
            <a:r>
              <a:rPr lang="en-US" sz="2400" dirty="0" smtClean="0">
                <a:solidFill>
                  <a:schemeClr val="tx1"/>
                </a:solidFill>
                <a:latin typeface="Times New Roman" pitchFamily="18" charset="0"/>
                <a:cs typeface="Times New Roman" pitchFamily="18" charset="0"/>
              </a:rPr>
              <a:t>Is 5G how will 5G affect  potential of Machine Learning to support 5G requirement in has Mobile Broadband.</a:t>
            </a:r>
          </a:p>
          <a:p>
            <a:pPr marL="0" indent="0">
              <a:buNone/>
            </a:pPr>
            <a:endParaRPr lang="en-US" dirty="0" smtClean="0"/>
          </a:p>
          <a:p>
            <a:pPr marL="0" indent="0">
              <a:buNone/>
            </a:pPr>
            <a:endParaRPr lang="en-US" dirty="0" smtClean="0"/>
          </a:p>
          <a:p>
            <a:endParaRPr lang="en-US" dirty="0"/>
          </a:p>
          <a:p>
            <a:endParaRPr lang="en-US" dirty="0" smtClean="0"/>
          </a:p>
          <a:p>
            <a:endParaRPr lang="en-US" dirty="0"/>
          </a:p>
          <a:p>
            <a:endParaRPr lang="en-US" dirty="0" smtClean="0"/>
          </a:p>
          <a:p>
            <a:endParaRPr lang="en-US" dirty="0"/>
          </a:p>
          <a:p>
            <a:endParaRPr lang="en-US"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862276519"/>
      </p:ext>
    </p:extLst>
  </p:cSld>
  <p:clrMapOvr>
    <a:masterClrMapping/>
  </p:clrMapOvr>
  <mc:AlternateContent xmlns:mc="http://schemas.openxmlformats.org/markup-compatibility/2006">
    <mc:Choice xmlns:p14="http://schemas.microsoft.com/office/powerpoint/2010/main" Requires="p14">
      <p:transition p14:dur="10" advTm="38156">
        <p14:reveal/>
      </p:transition>
    </mc:Choice>
    <mc:Fallback>
      <p:transition advTm="3815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965" y="1443834"/>
            <a:ext cx="8229600" cy="916231"/>
          </a:xfrm>
        </p:spPr>
        <p:txBody>
          <a:bodyPr>
            <a:normAutofit/>
          </a:bodyPr>
          <a:lstStyle/>
          <a:p>
            <a:r>
              <a:rPr lang="en-US" dirty="0"/>
              <a:t> </a:t>
            </a:r>
            <a:r>
              <a:rPr lang="en-US" dirty="0" smtClean="0"/>
              <a:t>                     Machine Learning</a:t>
            </a:r>
            <a:endParaRPr lang="en-US" dirty="0"/>
          </a:p>
        </p:txBody>
      </p:sp>
      <p:sp>
        <p:nvSpPr>
          <p:cNvPr id="3" name="Content Placeholder 2"/>
          <p:cNvSpPr>
            <a:spLocks noGrp="1"/>
          </p:cNvSpPr>
          <p:nvPr>
            <p:ph idx="1"/>
          </p:nvPr>
        </p:nvSpPr>
        <p:spPr>
          <a:xfrm>
            <a:off x="601670" y="3123590"/>
            <a:ext cx="7924190" cy="3206805"/>
          </a:xfrm>
        </p:spPr>
        <p:txBody>
          <a:bodyPr>
            <a:normAutofit/>
          </a:bodyPr>
          <a:lstStyle/>
          <a:p>
            <a:pPr marL="0" indent="0">
              <a:buNone/>
            </a:pPr>
            <a:r>
              <a:rPr lang="en-US" sz="2400" dirty="0">
                <a:solidFill>
                  <a:schemeClr val="tx1"/>
                </a:solidFill>
                <a:latin typeface="Times New Roman" pitchFamily="18" charset="0"/>
                <a:cs typeface="Times New Roman" pitchFamily="18" charset="0"/>
              </a:rPr>
              <a:t>Machine learning is an application of artificial intelligence (AI) that provides systems the ability to automatically learn and improve from experience without being </a:t>
            </a:r>
            <a:r>
              <a:rPr lang="en-US" sz="2400" dirty="0" smtClean="0">
                <a:solidFill>
                  <a:schemeClr val="tx1"/>
                </a:solidFill>
                <a:latin typeface="Times New Roman" pitchFamily="18" charset="0"/>
                <a:cs typeface="Times New Roman" pitchFamily="18" charset="0"/>
              </a:rPr>
              <a:t>explicitly  programmed</a:t>
            </a:r>
            <a:r>
              <a:rPr lang="en-US" sz="2400" dirty="0">
                <a:solidFill>
                  <a:schemeClr val="tx1"/>
                </a:solidFill>
                <a:latin typeface="Times New Roman" pitchFamily="18" charset="0"/>
                <a:cs typeface="Times New Roman" pitchFamily="18" charset="0"/>
              </a:rPr>
              <a:t>. Machine learning focuses on the </a:t>
            </a:r>
            <a:r>
              <a:rPr lang="en-US" sz="2400" dirty="0" smtClean="0">
                <a:solidFill>
                  <a:schemeClr val="tx1"/>
                </a:solidFill>
                <a:latin typeface="Times New Roman" pitchFamily="18" charset="0"/>
                <a:cs typeface="Times New Roman" pitchFamily="18" charset="0"/>
              </a:rPr>
              <a:t>developmen</a:t>
            </a:r>
            <a:r>
              <a:rPr lang="en-US" sz="2400" dirty="0">
                <a:solidFill>
                  <a:schemeClr val="tx1"/>
                </a:solidFill>
                <a:latin typeface="Times New Roman" pitchFamily="18" charset="0"/>
                <a:cs typeface="Times New Roman" pitchFamily="18" charset="0"/>
              </a:rPr>
              <a:t>t</a:t>
            </a:r>
            <a:r>
              <a:rPr lang="en-US" sz="2400" dirty="0" smtClean="0">
                <a:solidFill>
                  <a:schemeClr val="tx1"/>
                </a:solidFill>
                <a:latin typeface="Times New Roman" pitchFamily="18" charset="0"/>
                <a:cs typeface="Times New Roman" pitchFamily="18" charset="0"/>
              </a:rPr>
              <a:t>        of    computer </a:t>
            </a:r>
            <a:r>
              <a:rPr lang="en-US" sz="2400" dirty="0">
                <a:solidFill>
                  <a:schemeClr val="tx1"/>
                </a:solidFill>
                <a:latin typeface="Times New Roman" pitchFamily="18" charset="0"/>
                <a:cs typeface="Times New Roman" pitchFamily="18" charset="0"/>
              </a:rPr>
              <a:t>programs that can access data and use it learn for themselves.</a:t>
            </a: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4255100403"/>
      </p:ext>
    </p:extLst>
  </p:cSld>
  <p:clrMapOvr>
    <a:masterClrMapping/>
  </p:clrMapOvr>
  <mc:AlternateContent xmlns:mc="http://schemas.openxmlformats.org/markup-compatibility/2006">
    <mc:Choice xmlns:p14="http://schemas.microsoft.com/office/powerpoint/2010/main" Requires="p14">
      <p:transition p14:dur="10" advTm="24241">
        <p14:reveal/>
      </p:transition>
    </mc:Choice>
    <mc:Fallback>
      <p:transition advTm="2424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4375" y="1443835"/>
            <a:ext cx="7482545" cy="916230"/>
          </a:xfrm>
        </p:spPr>
        <p:txBody>
          <a:bodyPr>
            <a:normAutofit/>
          </a:bodyPr>
          <a:lstStyle/>
          <a:p>
            <a:r>
              <a:rPr lang="en-US" dirty="0" smtClean="0"/>
              <a:t>        Advantages of Machine Learning</a:t>
            </a:r>
            <a:endParaRPr lang="en-US" dirty="0"/>
          </a:p>
        </p:txBody>
      </p:sp>
      <p:sp>
        <p:nvSpPr>
          <p:cNvPr id="3" name="Content Placeholder 2"/>
          <p:cNvSpPr>
            <a:spLocks noGrp="1"/>
          </p:cNvSpPr>
          <p:nvPr>
            <p:ph idx="1"/>
          </p:nvPr>
        </p:nvSpPr>
        <p:spPr>
          <a:xfrm>
            <a:off x="1212490" y="2818180"/>
            <a:ext cx="6710785" cy="3359510"/>
          </a:xfrm>
        </p:spPr>
        <p:txBody>
          <a:bodyPr>
            <a:normAutofit/>
          </a:bodyPr>
          <a:lstStyle/>
          <a:p>
            <a:r>
              <a:rPr lang="en-US" sz="2400" dirty="0">
                <a:solidFill>
                  <a:schemeClr val="tx1"/>
                </a:solidFill>
                <a:latin typeface="Times New Roman" pitchFamily="18" charset="0"/>
                <a:cs typeface="Times New Roman" pitchFamily="18" charset="0"/>
              </a:rPr>
              <a:t>Data Input from Unlimited Resources. Machine learning can easily consume unlimited amounts of data with timely analysis and assessment</a:t>
            </a:r>
            <a:r>
              <a:rPr lang="en-US" sz="2400" dirty="0" smtClean="0">
                <a:solidFill>
                  <a:schemeClr val="tx1"/>
                </a:solidFill>
                <a:latin typeface="Times New Roman" pitchFamily="18" charset="0"/>
                <a:cs typeface="Times New Roman" pitchFamily="18" charset="0"/>
              </a:rPr>
              <a:t>.</a:t>
            </a:r>
            <a:endParaRPr lang="en-US" sz="2400" dirty="0">
              <a:solidFill>
                <a:schemeClr val="tx1"/>
              </a:solidFill>
              <a:latin typeface="Times New Roman" pitchFamily="18" charset="0"/>
              <a:cs typeface="Times New Roman" pitchFamily="18" charset="0"/>
            </a:endParaRPr>
          </a:p>
          <a:p>
            <a:r>
              <a:rPr lang="en-US" sz="2400" dirty="0">
                <a:solidFill>
                  <a:schemeClr val="tx1"/>
                </a:solidFill>
                <a:latin typeface="Times New Roman" pitchFamily="18" charset="0"/>
                <a:cs typeface="Times New Roman" pitchFamily="18" charset="0"/>
              </a:rPr>
              <a:t>Fast Processing and Real-Time Predictions</a:t>
            </a:r>
            <a:r>
              <a:rPr lang="en-US" sz="2400" dirty="0" smtClean="0">
                <a:solidFill>
                  <a:schemeClr val="tx1"/>
                </a:solidFill>
                <a:latin typeface="Times New Roman" pitchFamily="18" charset="0"/>
                <a:cs typeface="Times New Roman" pitchFamily="18" charset="0"/>
              </a:rPr>
              <a:t>.</a:t>
            </a:r>
            <a:endParaRPr lang="en-US" sz="2400" dirty="0">
              <a:solidFill>
                <a:schemeClr val="tx1"/>
              </a:solidFill>
              <a:latin typeface="Times New Roman" pitchFamily="18" charset="0"/>
              <a:cs typeface="Times New Roman" pitchFamily="18" charset="0"/>
            </a:endParaRPr>
          </a:p>
          <a:p>
            <a:r>
              <a:rPr lang="en-US" sz="2400" dirty="0">
                <a:solidFill>
                  <a:schemeClr val="tx1"/>
                </a:solidFill>
                <a:latin typeface="Times New Roman" pitchFamily="18" charset="0"/>
                <a:cs typeface="Times New Roman" pitchFamily="18" charset="0"/>
              </a:rPr>
              <a:t>Practical Scenarios</a:t>
            </a:r>
            <a:r>
              <a:rPr lang="en-US" sz="2400" dirty="0" smtClean="0">
                <a:solidFill>
                  <a:schemeClr val="tx1"/>
                </a:solidFill>
                <a:latin typeface="Times New Roman" pitchFamily="18" charset="0"/>
                <a:cs typeface="Times New Roman" pitchFamily="18" charset="0"/>
              </a:rPr>
              <a:t>.</a:t>
            </a:r>
            <a:endParaRPr lang="en-US" sz="2400" dirty="0">
              <a:solidFill>
                <a:schemeClr val="tx1"/>
              </a:solidFill>
              <a:latin typeface="Times New Roman" pitchFamily="18" charset="0"/>
              <a:cs typeface="Times New Roman" pitchFamily="18" charset="0"/>
            </a:endParaRPr>
          </a:p>
          <a:p>
            <a:r>
              <a:rPr lang="en-US" sz="2400" dirty="0">
                <a:solidFill>
                  <a:schemeClr val="tx1"/>
                </a:solidFill>
                <a:latin typeface="Times New Roman" pitchFamily="18" charset="0"/>
                <a:cs typeface="Times New Roman" pitchFamily="18" charset="0"/>
              </a:rPr>
              <a:t>Machine Learning in the Medical Industry</a:t>
            </a:r>
            <a:r>
              <a:rPr lang="en-US" sz="2400" dirty="0" smtClean="0">
                <a:solidFill>
                  <a:schemeClr val="tx1"/>
                </a:solidFill>
                <a:latin typeface="Times New Roman" pitchFamily="18" charset="0"/>
                <a:cs typeface="Times New Roman" pitchFamily="18" charset="0"/>
              </a:rPr>
              <a:t>.</a:t>
            </a:r>
            <a:endParaRPr lang="en-US" sz="2400" dirty="0">
              <a:solidFill>
                <a:schemeClr val="tx1"/>
              </a:solidFill>
              <a:latin typeface="Times New Roman" pitchFamily="18" charset="0"/>
              <a:cs typeface="Times New Roman" pitchFamily="18" charset="0"/>
            </a:endParaRPr>
          </a:p>
          <a:p>
            <a:r>
              <a:rPr lang="en-US" sz="2400" dirty="0">
                <a:solidFill>
                  <a:schemeClr val="tx1"/>
                </a:solidFill>
                <a:latin typeface="Times New Roman" pitchFamily="18" charset="0"/>
                <a:cs typeface="Times New Roman" pitchFamily="18" charset="0"/>
              </a:rPr>
              <a:t>Machine Learning in the Insurance Industry. </a:t>
            </a:r>
          </a:p>
          <a:p>
            <a:endParaRPr lang="en-US" sz="2400" dirty="0">
              <a:solidFill>
                <a:schemeClr val="tx1"/>
              </a:solidFill>
              <a:latin typeface="Times New Roman" pitchFamily="18" charset="0"/>
              <a:cs typeface="Times New Roman" pitchFamily="18" charset="0"/>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1178344593"/>
      </p:ext>
    </p:extLst>
  </p:cSld>
  <p:clrMapOvr>
    <a:masterClrMapping/>
  </p:clrMapOvr>
  <mc:AlternateContent xmlns:mc="http://schemas.openxmlformats.org/markup-compatibility/2006">
    <mc:Choice xmlns:p14="http://schemas.microsoft.com/office/powerpoint/2010/main" Requires="p14">
      <p:transition p14:dur="10" advTm="22413">
        <p14:reveal/>
      </p:transition>
    </mc:Choice>
    <mc:Fallback>
      <p:transition advTm="2241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260" y="1443835"/>
            <a:ext cx="8382305" cy="916230"/>
          </a:xfrm>
        </p:spPr>
        <p:txBody>
          <a:bodyPr>
            <a:normAutofit/>
          </a:bodyPr>
          <a:lstStyle/>
          <a:p>
            <a:r>
              <a:rPr lang="en-US" dirty="0" smtClean="0"/>
              <a:t>           The  future of Machine Learning</a:t>
            </a:r>
            <a:endParaRPr lang="en-US" dirty="0"/>
          </a:p>
        </p:txBody>
      </p:sp>
      <p:sp>
        <p:nvSpPr>
          <p:cNvPr id="3" name="Content Placeholder 2"/>
          <p:cNvSpPr>
            <a:spLocks noGrp="1"/>
          </p:cNvSpPr>
          <p:nvPr>
            <p:ph idx="1"/>
          </p:nvPr>
        </p:nvSpPr>
        <p:spPr>
          <a:xfrm>
            <a:off x="448965" y="2665475"/>
            <a:ext cx="8229600" cy="3918803"/>
          </a:xfrm>
        </p:spPr>
        <p:txBody>
          <a:bodyPr>
            <a:normAutofit/>
          </a:bodyPr>
          <a:lstStyle/>
          <a:p>
            <a:r>
              <a:rPr lang="en-US" sz="2400" dirty="0">
                <a:solidFill>
                  <a:schemeClr val="tx1"/>
                </a:solidFill>
                <a:latin typeface="Times New Roman" pitchFamily="18" charset="0"/>
                <a:cs typeface="Times New Roman" pitchFamily="18" charset="0"/>
              </a:rPr>
              <a:t>Machine learning is a trendy topic in this age of Artificial Intelligence. The fields of computer vision </a:t>
            </a:r>
            <a:r>
              <a:rPr lang="en-US" sz="2400" dirty="0" smtClean="0">
                <a:solidFill>
                  <a:schemeClr val="tx1"/>
                </a:solidFill>
                <a:latin typeface="Times New Roman" pitchFamily="18" charset="0"/>
                <a:cs typeface="Times New Roman" pitchFamily="18" charset="0"/>
              </a:rPr>
              <a:t>Natural language processing</a:t>
            </a:r>
            <a:r>
              <a:rPr lang="en-US" sz="2400" dirty="0">
                <a:solidFill>
                  <a:schemeClr val="tx1"/>
                </a:solidFill>
                <a:latin typeface="Times New Roman" pitchFamily="18" charset="0"/>
                <a:cs typeface="Times New Roman" pitchFamily="18" charset="0"/>
              </a:rPr>
              <a:t> (NLP) are making breakthroughs that no one could’ve predicted. We see both of them in our lives more and more, facial recognition in your smartphones, language translation software, self-driving cars and so on. What might seem sci-fi is becoming a reality, and it is only a matter of time before we attain </a:t>
            </a:r>
            <a:r>
              <a:rPr lang="en-US" sz="2400" dirty="0" smtClean="0">
                <a:solidFill>
                  <a:schemeClr val="tx1"/>
                </a:solidFill>
                <a:latin typeface="Times New Roman" pitchFamily="18" charset="0"/>
                <a:cs typeface="Times New Roman" pitchFamily="18" charset="0"/>
              </a:rPr>
              <a:t>Artificial general intelligence.</a:t>
            </a:r>
            <a:endParaRPr lang="en-US" sz="2400" dirty="0">
              <a:solidFill>
                <a:schemeClr val="tx1"/>
              </a:solidFill>
              <a:latin typeface="Times New Roman" pitchFamily="18" charset="0"/>
              <a:cs typeface="Times New Roman" pitchFamily="18" charset="0"/>
            </a:endParaRPr>
          </a:p>
          <a:p>
            <a:endParaRPr lang="en-US" dirty="0">
              <a:solidFill>
                <a:schemeClr val="tx1"/>
              </a:solidFill>
              <a:latin typeface="Times New Roman" pitchFamily="18" charset="0"/>
              <a:cs typeface="Times New Roman" pitchFamily="18" charset="0"/>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2436532987"/>
      </p:ext>
    </p:extLst>
  </p:cSld>
  <p:clrMapOvr>
    <a:masterClrMapping/>
  </p:clrMapOvr>
  <mc:AlternateContent xmlns:mc="http://schemas.openxmlformats.org/markup-compatibility/2006">
    <mc:Choice xmlns:p14="http://schemas.microsoft.com/office/powerpoint/2010/main" Requires="p14">
      <p:transition p14:dur="10" advTm="39145">
        <p14:reveal/>
      </p:transition>
    </mc:Choice>
    <mc:Fallback>
      <p:transition advTm="3914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8965" y="1443835"/>
            <a:ext cx="8229600" cy="916230"/>
          </a:xfrm>
        </p:spPr>
        <p:txBody>
          <a:bodyPr>
            <a:normAutofit/>
          </a:bodyPr>
          <a:lstStyle/>
          <a:p>
            <a:r>
              <a:rPr lang="en-US" dirty="0" smtClean="0"/>
              <a:t>                  Scope of Machine Learning</a:t>
            </a:r>
            <a:endParaRPr lang="en-US" dirty="0"/>
          </a:p>
        </p:txBody>
      </p:sp>
      <p:sp>
        <p:nvSpPr>
          <p:cNvPr id="3" name="Content Placeholder 2"/>
          <p:cNvSpPr>
            <a:spLocks noGrp="1"/>
          </p:cNvSpPr>
          <p:nvPr>
            <p:ph idx="1"/>
          </p:nvPr>
        </p:nvSpPr>
        <p:spPr>
          <a:xfrm>
            <a:off x="1212489" y="2818180"/>
            <a:ext cx="7466075" cy="3155278"/>
          </a:xfrm>
        </p:spPr>
        <p:txBody>
          <a:bodyPr>
            <a:normAutofit/>
          </a:bodyPr>
          <a:lstStyle/>
          <a:p>
            <a:r>
              <a:rPr lang="en-US" sz="2400" dirty="0" smtClean="0">
                <a:solidFill>
                  <a:schemeClr val="tx1"/>
                </a:solidFill>
                <a:latin typeface="Times New Roman" pitchFamily="18" charset="0"/>
                <a:cs typeface="Times New Roman" pitchFamily="18" charset="0"/>
              </a:rPr>
              <a:t>Data architect</a:t>
            </a:r>
          </a:p>
          <a:p>
            <a:r>
              <a:rPr lang="en-US" sz="2400" dirty="0" smtClean="0">
                <a:solidFill>
                  <a:schemeClr val="tx1"/>
                </a:solidFill>
                <a:latin typeface="Times New Roman" pitchFamily="18" charset="0"/>
                <a:cs typeface="Times New Roman" pitchFamily="18" charset="0"/>
              </a:rPr>
              <a:t>Data engineer</a:t>
            </a:r>
            <a:endParaRPr lang="en-US" sz="2400" dirty="0">
              <a:solidFill>
                <a:schemeClr val="tx1"/>
              </a:solidFill>
              <a:latin typeface="Times New Roman" pitchFamily="18" charset="0"/>
              <a:cs typeface="Times New Roman" pitchFamily="18" charset="0"/>
            </a:endParaRPr>
          </a:p>
          <a:p>
            <a:r>
              <a:rPr lang="en-US" sz="2400" dirty="0">
                <a:solidFill>
                  <a:schemeClr val="tx1"/>
                </a:solidFill>
                <a:latin typeface="Times New Roman" pitchFamily="18" charset="0"/>
                <a:cs typeface="Times New Roman" pitchFamily="18" charset="0"/>
              </a:rPr>
              <a:t>Data scientist</a:t>
            </a:r>
          </a:p>
          <a:p>
            <a:r>
              <a:rPr lang="en-US" sz="2400" dirty="0">
                <a:solidFill>
                  <a:schemeClr val="tx1"/>
                </a:solidFill>
                <a:latin typeface="Times New Roman" pitchFamily="18" charset="0"/>
                <a:cs typeface="Times New Roman" pitchFamily="18" charset="0"/>
              </a:rPr>
              <a:t>Machine Learning engineer</a:t>
            </a:r>
          </a:p>
          <a:p>
            <a:r>
              <a:rPr lang="en-US" sz="2400" dirty="0">
                <a:solidFill>
                  <a:schemeClr val="tx1"/>
                </a:solidFill>
                <a:latin typeface="Times New Roman" pitchFamily="18" charset="0"/>
                <a:cs typeface="Times New Roman" pitchFamily="18" charset="0"/>
              </a:rPr>
              <a:t>Deep learning engineer</a:t>
            </a:r>
          </a:p>
          <a:p>
            <a:pPr>
              <a:buFont typeface="Wingdings" pitchFamily="2" charset="2"/>
              <a:buChar char="§"/>
            </a:pPr>
            <a:endParaRPr lang="en-US" sz="2400" dirty="0">
              <a:solidFill>
                <a:schemeClr val="tx1"/>
              </a:solidFill>
              <a:latin typeface="Times New Roman" pitchFamily="18" charset="0"/>
              <a:cs typeface="Times New Roman" pitchFamily="18" charset="0"/>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382000" y="6096000"/>
            <a:ext cx="609600" cy="609600"/>
          </a:xfrm>
          <a:prstGeom prst="rect">
            <a:avLst/>
          </a:prstGeom>
        </p:spPr>
      </p:pic>
    </p:spTree>
    <p:extLst>
      <p:ext uri="{BB962C8B-B14F-4D97-AF65-F5344CB8AC3E}">
        <p14:creationId xmlns:p14="http://schemas.microsoft.com/office/powerpoint/2010/main" val="3669204537"/>
      </p:ext>
    </p:extLst>
  </p:cSld>
  <p:clrMapOvr>
    <a:masterClrMapping/>
  </p:clrMapOvr>
  <mc:AlternateContent xmlns:mc="http://schemas.openxmlformats.org/markup-compatibility/2006">
    <mc:Choice xmlns:p14="http://schemas.microsoft.com/office/powerpoint/2010/main" Requires="p14">
      <p:transition p14:dur="10" advTm="15610">
        <p14:reveal/>
      </p:transition>
    </mc:Choice>
    <mc:Fallback>
      <p:transition advTm="1561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7"/>
</p:tagLst>
</file>

<file path=ppt/tags/tag2.xml><?xml version="1.0" encoding="utf-8"?>
<p:tagLst xmlns:a="http://schemas.openxmlformats.org/drawingml/2006/main" xmlns:r="http://schemas.openxmlformats.org/officeDocument/2006/relationships" xmlns:p="http://schemas.openxmlformats.org/presentationml/2006/main">
  <p:tag name="TIMING" val="|3.4"/>
</p:tagLst>
</file>

<file path=ppt/tags/tag3.xml><?xml version="1.0" encoding="utf-8"?>
<p:tagLst xmlns:a="http://schemas.openxmlformats.org/drawingml/2006/main" xmlns:r="http://schemas.openxmlformats.org/officeDocument/2006/relationships" xmlns:p="http://schemas.openxmlformats.org/presentationml/2006/main">
  <p:tag name="TIMING" val="|0.1|4.3|0.8|0.7"/>
</p:tagLst>
</file>

<file path=ppt/tags/tag4.xml><?xml version="1.0" encoding="utf-8"?>
<p:tagLst xmlns:a="http://schemas.openxmlformats.org/drawingml/2006/main" xmlns:r="http://schemas.openxmlformats.org/officeDocument/2006/relationships" xmlns:p="http://schemas.openxmlformats.org/presentationml/2006/main">
  <p:tag name="TIMING" val="|4"/>
</p:tagLst>
</file>

<file path=ppt/tags/tag5.xml><?xml version="1.0" encoding="utf-8"?>
<p:tagLst xmlns:a="http://schemas.openxmlformats.org/drawingml/2006/main" xmlns:r="http://schemas.openxmlformats.org/officeDocument/2006/relationships" xmlns:p="http://schemas.openxmlformats.org/presentationml/2006/main">
  <p:tag name="TIMING" val="|26.6"/>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oundry">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1954</TotalTime>
  <Words>582</Words>
  <Application>Microsoft Office PowerPoint</Application>
  <PresentationFormat>On-screen Show (4:3)</PresentationFormat>
  <Paragraphs>77</Paragraphs>
  <Slides>20</Slides>
  <Notes>2</Notes>
  <HiddenSlides>0</HiddenSlides>
  <MMClips>20</MMClips>
  <ScaleCrop>false</ScaleCrop>
  <HeadingPairs>
    <vt:vector size="4" baseType="variant">
      <vt:variant>
        <vt:lpstr>Theme</vt:lpstr>
      </vt:variant>
      <vt:variant>
        <vt:i4>1</vt:i4>
      </vt:variant>
      <vt:variant>
        <vt:lpstr>Slide Titles</vt:lpstr>
      </vt:variant>
      <vt:variant>
        <vt:i4>20</vt:i4>
      </vt:variant>
    </vt:vector>
  </HeadingPairs>
  <TitlesOfParts>
    <vt:vector size="21" baseType="lpstr">
      <vt:lpstr>Office Theme</vt:lpstr>
      <vt:lpstr>Welcome To Presentation  on  Machine Learning for a 5G Future</vt:lpstr>
      <vt:lpstr>                         Developed By</vt:lpstr>
      <vt:lpstr>Supervised By</vt:lpstr>
      <vt:lpstr>Machine Learning For 5G  Future</vt:lpstr>
      <vt:lpstr>                                Cont.….</vt:lpstr>
      <vt:lpstr>                      Machine Learning</vt:lpstr>
      <vt:lpstr>        Advantages of Machine Learning</vt:lpstr>
      <vt:lpstr>           The  future of Machine Learning</vt:lpstr>
      <vt:lpstr>                  Scope of Machine Learning</vt:lpstr>
      <vt:lpstr>                          Introduction of 5G</vt:lpstr>
      <vt:lpstr>Features of 5G</vt:lpstr>
      <vt:lpstr>Equipment for 5G</vt:lpstr>
      <vt:lpstr>                               The  First applications for 5G  </vt:lpstr>
      <vt:lpstr>                Available Devices For 5G  </vt:lpstr>
      <vt:lpstr>               5G Network Architecture</vt:lpstr>
      <vt:lpstr>                   Major Categories for 5G</vt:lpstr>
      <vt:lpstr>                5G Working With 4G</vt:lpstr>
      <vt:lpstr>Is 5G How will 5G affect L potential of machine learning to support 5G requirement in has mobile broadband</vt:lpstr>
      <vt:lpstr>                              Conclusion</vt:lpstr>
      <vt:lpstr>PowerPoint Presentation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dc:creator>
  <cp:lastModifiedBy>Mitu</cp:lastModifiedBy>
  <cp:revision>103</cp:revision>
  <dcterms:created xsi:type="dcterms:W3CDTF">2013-08-21T19:17:07Z</dcterms:created>
  <dcterms:modified xsi:type="dcterms:W3CDTF">2020-10-28T18:09:26Z</dcterms:modified>
</cp:coreProperties>
</file>